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4" r:id="rId2"/>
    <p:sldId id="402" r:id="rId3"/>
    <p:sldId id="403" r:id="rId4"/>
    <p:sldId id="409" r:id="rId5"/>
    <p:sldId id="406" r:id="rId6"/>
    <p:sldId id="411" r:id="rId7"/>
    <p:sldId id="410" r:id="rId8"/>
    <p:sldId id="414" r:id="rId9"/>
    <p:sldId id="415" r:id="rId10"/>
    <p:sldId id="412" r:id="rId11"/>
    <p:sldId id="413" r:id="rId12"/>
    <p:sldId id="416" r:id="rId13"/>
    <p:sldId id="417" r:id="rId14"/>
    <p:sldId id="418" r:id="rId15"/>
    <p:sldId id="419" r:id="rId16"/>
    <p:sldId id="420" r:id="rId17"/>
    <p:sldId id="421" r:id="rId18"/>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890" userDrawn="1">
          <p15:clr>
            <a:srgbClr val="A4A3A4"/>
          </p15:clr>
        </p15:guide>
        <p15:guide id="6" pos="2880" userDrawn="1">
          <p15:clr>
            <a:srgbClr val="A4A3A4"/>
          </p15:clr>
        </p15:guide>
        <p15:guide id="7" pos="295" userDrawn="1">
          <p15:clr>
            <a:srgbClr val="A4A3A4"/>
          </p15:clr>
        </p15:guide>
        <p15:guide id="8" pos="5465" userDrawn="1">
          <p15:clr>
            <a:srgbClr val="A4A3A4"/>
          </p15:clr>
        </p15:guide>
        <p15:guide id="9" orient="horz" pos="35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F2DCDB"/>
    <a:srgbClr val="7F7F7F"/>
    <a:srgbClr val="EBF1DE"/>
    <a:srgbClr val="34614C"/>
    <a:srgbClr val="FF2800"/>
    <a:srgbClr val="E5E503"/>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94970" autoAdjust="0"/>
  </p:normalViewPr>
  <p:slideViewPr>
    <p:cSldViewPr snapToObjects="1">
      <p:cViewPr varScale="1">
        <p:scale>
          <a:sx n="138" d="100"/>
          <a:sy n="138" d="100"/>
        </p:scale>
        <p:origin x="920" y="176"/>
      </p:cViewPr>
      <p:guideLst>
        <p:guide orient="horz" pos="2890"/>
        <p:guide pos="2880"/>
        <p:guide pos="295"/>
        <p:guide pos="5465"/>
        <p:guide orient="horz" pos="350"/>
      </p:guideLst>
    </p:cSldViewPr>
  </p:slideViewPr>
  <p:notesTextViewPr>
    <p:cViewPr>
      <p:scale>
        <a:sx n="100" d="100"/>
        <a:sy n="100" d="100"/>
      </p:scale>
      <p:origin x="0" y="0"/>
    </p:cViewPr>
  </p:notesTextViewPr>
  <p:sorterViewPr>
    <p:cViewPr>
      <p:scale>
        <a:sx n="140" d="100"/>
        <a:sy n="140" d="100"/>
      </p:scale>
      <p:origin x="0" y="-8890"/>
    </p:cViewPr>
  </p:sorterViewPr>
  <p:notesViewPr>
    <p:cSldViewPr snapToGrid="0" snapToObjects="1" showGuides="1">
      <p:cViewPr varScale="1">
        <p:scale>
          <a:sx n="76" d="100"/>
          <a:sy n="76" d="100"/>
        </p:scale>
        <p:origin x="-324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996CDE2-495C-3B46-ACA9-A61E885872C3}" type="datetimeFigureOut">
              <a:rPr lang="en-US" smtClean="0"/>
              <a:t>7/28/23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A01832F-1CC5-1840-BB96-D45F39CDD186}" type="slidenum">
              <a:rPr lang="en-US" smtClean="0"/>
              <a:t>‹#›</a:t>
            </a:fld>
            <a:endParaRPr lang="en-US"/>
          </a:p>
        </p:txBody>
      </p:sp>
    </p:spTree>
    <p:extLst>
      <p:ext uri="{BB962C8B-B14F-4D97-AF65-F5344CB8AC3E}">
        <p14:creationId xmlns:p14="http://schemas.microsoft.com/office/powerpoint/2010/main" val="2116120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D60B28-0A26-7E4D-92B0-14A79698281C}" type="datetimeFigureOut">
              <a:rPr lang="en-US" smtClean="0"/>
              <a:t>7/28/23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B4E5088-3FEF-BC45-8CD3-A717F70DC6F0}" type="slidenum">
              <a:rPr lang="en-US" smtClean="0"/>
              <a:t>‹#›</a:t>
            </a:fld>
            <a:endParaRPr lang="en-US"/>
          </a:p>
        </p:txBody>
      </p:sp>
    </p:spTree>
    <p:extLst>
      <p:ext uri="{BB962C8B-B14F-4D97-AF65-F5344CB8AC3E}">
        <p14:creationId xmlns:p14="http://schemas.microsoft.com/office/powerpoint/2010/main" val="4032985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1</a:t>
            </a:fld>
            <a:endParaRPr lang="en-US"/>
          </a:p>
        </p:txBody>
      </p:sp>
    </p:spTree>
    <p:extLst>
      <p:ext uri="{BB962C8B-B14F-4D97-AF65-F5344CB8AC3E}">
        <p14:creationId xmlns:p14="http://schemas.microsoft.com/office/powerpoint/2010/main" val="20141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2</a:t>
            </a:fld>
            <a:endParaRPr lang="en-US"/>
          </a:p>
        </p:txBody>
      </p:sp>
    </p:spTree>
    <p:extLst>
      <p:ext uri="{BB962C8B-B14F-4D97-AF65-F5344CB8AC3E}">
        <p14:creationId xmlns:p14="http://schemas.microsoft.com/office/powerpoint/2010/main" val="8371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5</a:t>
            </a:fld>
            <a:endParaRPr lang="en-US"/>
          </a:p>
        </p:txBody>
      </p:sp>
    </p:spTree>
    <p:extLst>
      <p:ext uri="{BB962C8B-B14F-4D97-AF65-F5344CB8AC3E}">
        <p14:creationId xmlns:p14="http://schemas.microsoft.com/office/powerpoint/2010/main" val="184588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15</a:t>
            </a:fld>
            <a:endParaRPr lang="en-US"/>
          </a:p>
        </p:txBody>
      </p:sp>
    </p:spTree>
    <p:extLst>
      <p:ext uri="{BB962C8B-B14F-4D97-AF65-F5344CB8AC3E}">
        <p14:creationId xmlns:p14="http://schemas.microsoft.com/office/powerpoint/2010/main" val="374507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1B4E5088-3FEF-BC45-8CD3-A717F70DC6F0}" type="slidenum">
              <a:rPr lang="en-US" smtClean="0"/>
              <a:t>17</a:t>
            </a:fld>
            <a:endParaRPr lang="en-US"/>
          </a:p>
        </p:txBody>
      </p:sp>
    </p:spTree>
    <p:extLst>
      <p:ext uri="{BB962C8B-B14F-4D97-AF65-F5344CB8AC3E}">
        <p14:creationId xmlns:p14="http://schemas.microsoft.com/office/powerpoint/2010/main" val="2069703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35949"/>
          </a:xfrm>
          <a:solidFill>
            <a:srgbClr val="00B050"/>
          </a:solidFill>
          <a:ln>
            <a:solidFill>
              <a:srgbClr val="00B050"/>
            </a:solidFill>
          </a:ln>
        </p:spPr>
        <p:txBody>
          <a:bodyPr/>
          <a:lstStyle>
            <a:lvl1pPr algn="ctr">
              <a:defRPr sz="3000" b="1">
                <a:solidFill>
                  <a:srgbClr val="FFFFFF"/>
                </a:solidFill>
                <a:latin typeface="Arial"/>
                <a:cs typeface="Arial"/>
              </a:defRPr>
            </a:lvl1pPr>
          </a:lstStyle>
          <a:p>
            <a:r>
              <a:rPr lang="en-US" altLang="ja-JP" dirty="0"/>
              <a:t>Click to edit Master title style</a:t>
            </a:r>
            <a:endParaRPr lang="en-US" dirty="0"/>
          </a:p>
        </p:txBody>
      </p:sp>
      <p:sp>
        <p:nvSpPr>
          <p:cNvPr id="3" name="Subtitle 2"/>
          <p:cNvSpPr>
            <a:spLocks noGrp="1"/>
          </p:cNvSpPr>
          <p:nvPr>
            <p:ph type="subTitle" idx="1"/>
          </p:nvPr>
        </p:nvSpPr>
        <p:spPr>
          <a:xfrm>
            <a:off x="0" y="2914650"/>
            <a:ext cx="9144000" cy="575202"/>
          </a:xfrm>
        </p:spPr>
        <p:txBody>
          <a:bodyPr anchor="ctr">
            <a:normAutofit/>
          </a:bodyPr>
          <a:lstStyle>
            <a:lvl1pPr marL="0" indent="0" algn="ctr">
              <a:buNone/>
              <a:defRPr sz="1800">
                <a:solidFill>
                  <a:schemeClr val="tx1">
                    <a:tint val="7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ja-JP" dirty="0"/>
              <a:t>Click to edit Master subtitle style</a:t>
            </a:r>
            <a:endParaRPr lang="en-US" dirty="0"/>
          </a:p>
        </p:txBody>
      </p:sp>
      <p:cxnSp>
        <p:nvCxnSpPr>
          <p:cNvPr id="7" name="Straight Connector 6"/>
          <p:cNvCxnSpPr/>
          <p:nvPr userDrawn="1"/>
        </p:nvCxnSpPr>
        <p:spPr>
          <a:xfrm>
            <a:off x="0" y="1545636"/>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2787774"/>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a:extLst>
              <a:ext uri="{FF2B5EF4-FFF2-40B4-BE49-F238E27FC236}">
                <a16:creationId xmlns:a16="http://schemas.microsoft.com/office/drawing/2014/main" id="{73FCD547-815D-9B43-BEE8-29D698DCF308}"/>
              </a:ext>
            </a:extLst>
          </p:cNvPr>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12" name="Slide Number Placeholder 5">
            <a:extLst>
              <a:ext uri="{FF2B5EF4-FFF2-40B4-BE49-F238E27FC236}">
                <a16:creationId xmlns:a16="http://schemas.microsoft.com/office/drawing/2014/main" id="{F8E4161E-E70E-D44F-85FF-FD723E9023A7}"/>
              </a:ext>
            </a:extLst>
          </p:cNvPr>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pic>
        <p:nvPicPr>
          <p:cNvPr id="4" name="Picture 3">
            <a:extLst>
              <a:ext uri="{FF2B5EF4-FFF2-40B4-BE49-F238E27FC236}">
                <a16:creationId xmlns:a16="http://schemas.microsoft.com/office/drawing/2014/main" id="{0ACA614C-1F79-DE59-4FE4-62697300244C}"/>
              </a:ext>
            </a:extLst>
          </p:cNvPr>
          <p:cNvPicPr>
            <a:picLocks noChangeAspect="1"/>
          </p:cNvPicPr>
          <p:nvPr userDrawn="1"/>
        </p:nvPicPr>
        <p:blipFill>
          <a:blip r:embed="rId2"/>
          <a:stretch>
            <a:fillRect/>
          </a:stretch>
        </p:blipFill>
        <p:spPr>
          <a:xfrm>
            <a:off x="7740504" y="51470"/>
            <a:ext cx="1368000" cy="1368000"/>
          </a:xfrm>
          <a:prstGeom prst="rect">
            <a:avLst/>
          </a:prstGeom>
        </p:spPr>
      </p:pic>
    </p:spTree>
    <p:extLst>
      <p:ext uri="{BB962C8B-B14F-4D97-AF65-F5344CB8AC3E}">
        <p14:creationId xmlns:p14="http://schemas.microsoft.com/office/powerpoint/2010/main" val="11369654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55526"/>
            <a:ext cx="8208000" cy="4032000"/>
          </a:xfrm>
        </p:spPr>
        <p:txBody>
          <a:bodyPr>
            <a:normAutofit/>
          </a:bodyPr>
          <a:lstStyle>
            <a:lvl1pPr>
              <a:defRPr sz="1650">
                <a:latin typeface="Meiryo UI" panose="020B0604030504040204" pitchFamily="34" charset="-128"/>
                <a:ea typeface="Meiryo UI" panose="020B0604030504040204" pitchFamily="34" charset="-128"/>
                <a:cs typeface="Arial"/>
              </a:defRPr>
            </a:lvl1pPr>
            <a:lvl2pPr>
              <a:defRPr sz="1650">
                <a:latin typeface="Meiryo UI" panose="020B0604030504040204" pitchFamily="34" charset="-128"/>
                <a:ea typeface="Meiryo UI" panose="020B0604030504040204" pitchFamily="34" charset="-128"/>
                <a:cs typeface="Arial"/>
              </a:defRPr>
            </a:lvl2pPr>
            <a:lvl3pPr>
              <a:defRPr sz="1650">
                <a:latin typeface="Meiryo UI" panose="020B0604030504040204" pitchFamily="34" charset="-128"/>
                <a:ea typeface="Meiryo UI" panose="020B0604030504040204" pitchFamily="34" charset="-128"/>
                <a:cs typeface="Arial"/>
              </a:defRPr>
            </a:lvl3pPr>
            <a:lvl4pPr>
              <a:defRPr sz="1650">
                <a:latin typeface="Meiryo UI" panose="020B0604030504040204" pitchFamily="34" charset="-128"/>
                <a:ea typeface="Meiryo UI" panose="020B0604030504040204" pitchFamily="34" charset="-128"/>
                <a:cs typeface="Arial"/>
              </a:defRPr>
            </a:lvl4pPr>
            <a:lvl5pPr>
              <a:defRPr sz="1650">
                <a:latin typeface="Meiryo UI" panose="020B0604030504040204" pitchFamily="34" charset="-128"/>
                <a:ea typeface="Meiryo UI" panose="020B0604030504040204" pitchFamily="34" charset="-128"/>
                <a:cs typeface="Arial"/>
              </a:defRPr>
            </a:lvl5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endParaRPr lang="en-US" dirty="0"/>
          </a:p>
        </p:txBody>
      </p:sp>
      <p:sp>
        <p:nvSpPr>
          <p:cNvPr id="5" name="Footer Placeholder 4"/>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6" name="Slide Number Placeholder 5"/>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cxnSp>
        <p:nvCxnSpPr>
          <p:cNvPr id="7" name="Straight Connector 6"/>
          <p:cNvCxnSpPr/>
          <p:nvPr userDrawn="1"/>
        </p:nvCxnSpPr>
        <p:spPr>
          <a:xfrm>
            <a:off x="0" y="336966"/>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785996"/>
            <a:ext cx="9144000" cy="0"/>
          </a:xfrm>
          <a:prstGeom prst="line">
            <a:avLst/>
          </a:prstGeom>
          <a:ln w="762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4820951"/>
            <a:ext cx="9144000"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0" y="-20538"/>
            <a:ext cx="9144000" cy="324000"/>
          </a:xfrm>
          <a:prstGeom prst="rect">
            <a:avLst/>
          </a:prstGeom>
          <a:solidFill>
            <a:srgbClr val="00B050"/>
          </a:solidFill>
          <a:ln w="9525"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tx1"/>
              </a:solidFill>
              <a:latin typeface="Arial"/>
              <a:cs typeface="Arial"/>
            </a:endParaRPr>
          </a:p>
        </p:txBody>
      </p:sp>
      <p:sp>
        <p:nvSpPr>
          <p:cNvPr id="2" name="Title 1"/>
          <p:cNvSpPr>
            <a:spLocks noGrp="1"/>
          </p:cNvSpPr>
          <p:nvPr>
            <p:ph type="title"/>
          </p:nvPr>
        </p:nvSpPr>
        <p:spPr>
          <a:xfrm>
            <a:off x="457200" y="-20537"/>
            <a:ext cx="8686800" cy="324000"/>
          </a:xfrm>
          <a:ln>
            <a:noFill/>
          </a:ln>
        </p:spPr>
        <p:txBody>
          <a:bodyPr/>
          <a:lstStyle>
            <a:lvl1pPr algn="l">
              <a:defRPr sz="1500" b="1">
                <a:solidFill>
                  <a:srgbClr val="FFFFFF"/>
                </a:solidFill>
                <a:latin typeface="Meiryo UI" panose="020B0604030504040204" pitchFamily="34" charset="-128"/>
                <a:ea typeface="Meiryo UI" panose="020B0604030504040204" pitchFamily="34" charset="-128"/>
                <a:cs typeface="Arial"/>
              </a:defRPr>
            </a:lvl1pPr>
          </a:lstStyle>
          <a:p>
            <a:r>
              <a:rPr lang="en-US" altLang="ja-JP" dirty="0"/>
              <a:t>Click to edit Master title style</a:t>
            </a:r>
            <a:endParaRPr lang="en-US" dirty="0"/>
          </a:p>
        </p:txBody>
      </p:sp>
    </p:spTree>
    <p:extLst>
      <p:ext uri="{BB962C8B-B14F-4D97-AF65-F5344CB8AC3E}">
        <p14:creationId xmlns:p14="http://schemas.microsoft.com/office/powerpoint/2010/main" val="26703796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1977685"/>
            <a:ext cx="9143999" cy="1188131"/>
          </a:xfrm>
        </p:spPr>
        <p:txBody>
          <a:bodyPr anchor="ctr"/>
          <a:lstStyle>
            <a:lvl1pPr algn="ctr">
              <a:defRPr sz="2400" b="1" cap="all">
                <a:solidFill>
                  <a:srgbClr val="00B050"/>
                </a:solidFill>
                <a:latin typeface="Meiryo UI" panose="020B0604030504040204" pitchFamily="34" charset="-128"/>
                <a:ea typeface="Meiryo UI" panose="020B0604030504040204" pitchFamily="34" charset="-128"/>
              </a:defRPr>
            </a:lvl1pPr>
          </a:lstStyle>
          <a:p>
            <a:r>
              <a:rPr lang="en-US" altLang="ja-JP" dirty="0"/>
              <a:t>Click to edit Master title style</a:t>
            </a:r>
            <a:endParaRPr lang="en-US" dirty="0"/>
          </a:p>
        </p:txBody>
      </p:sp>
      <p:cxnSp>
        <p:nvCxnSpPr>
          <p:cNvPr id="11" name="Straight Connector 10"/>
          <p:cNvCxnSpPr/>
          <p:nvPr userDrawn="1"/>
        </p:nvCxnSpPr>
        <p:spPr>
          <a:xfrm>
            <a:off x="0" y="1923678"/>
            <a:ext cx="9144000" cy="0"/>
          </a:xfrm>
          <a:prstGeom prst="line">
            <a:avLst/>
          </a:prstGeom>
          <a:ln w="127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3219822"/>
            <a:ext cx="9144000" cy="0"/>
          </a:xfrm>
          <a:prstGeom prst="line">
            <a:avLst/>
          </a:prstGeom>
          <a:ln w="12700"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4">
            <a:extLst>
              <a:ext uri="{FF2B5EF4-FFF2-40B4-BE49-F238E27FC236}">
                <a16:creationId xmlns:a16="http://schemas.microsoft.com/office/drawing/2014/main" id="{14280A0E-7DDD-3349-93ED-2C8EEDFB4EE6}"/>
              </a:ext>
            </a:extLst>
          </p:cNvPr>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15" name="Slide Number Placeholder 5">
            <a:extLst>
              <a:ext uri="{FF2B5EF4-FFF2-40B4-BE49-F238E27FC236}">
                <a16:creationId xmlns:a16="http://schemas.microsoft.com/office/drawing/2014/main" id="{CE5D3FA8-CB74-E04A-99CA-34FCCDCB58D0}"/>
              </a:ext>
            </a:extLst>
          </p:cNvPr>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cxnSp>
        <p:nvCxnSpPr>
          <p:cNvPr id="9" name="Straight Connector 8">
            <a:extLst>
              <a:ext uri="{FF2B5EF4-FFF2-40B4-BE49-F238E27FC236}">
                <a16:creationId xmlns:a16="http://schemas.microsoft.com/office/drawing/2014/main" id="{D1AE3B79-05D5-D9AA-BF6F-B2E4FCDEBB02}"/>
              </a:ext>
            </a:extLst>
          </p:cNvPr>
          <p:cNvCxnSpPr/>
          <p:nvPr userDrawn="1"/>
        </p:nvCxnSpPr>
        <p:spPr>
          <a:xfrm>
            <a:off x="0" y="4785996"/>
            <a:ext cx="9144000" cy="0"/>
          </a:xfrm>
          <a:prstGeom prst="line">
            <a:avLst/>
          </a:prstGeom>
          <a:ln w="762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1056EF9-6CC5-C5DB-563C-148180BB665F}"/>
              </a:ext>
            </a:extLst>
          </p:cNvPr>
          <p:cNvCxnSpPr/>
          <p:nvPr userDrawn="1"/>
        </p:nvCxnSpPr>
        <p:spPr>
          <a:xfrm>
            <a:off x="0" y="4820951"/>
            <a:ext cx="9144000"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A3838AA-F34C-9FC5-64E3-EE4636C112E3}"/>
              </a:ext>
            </a:extLst>
          </p:cNvPr>
          <p:cNvPicPr>
            <a:picLocks noChangeAspect="1"/>
          </p:cNvPicPr>
          <p:nvPr userDrawn="1"/>
        </p:nvPicPr>
        <p:blipFill>
          <a:blip r:embed="rId2"/>
          <a:stretch>
            <a:fillRect/>
          </a:stretch>
        </p:blipFill>
        <p:spPr>
          <a:xfrm>
            <a:off x="7740504" y="51470"/>
            <a:ext cx="1368000" cy="1368000"/>
          </a:xfrm>
          <a:prstGeom prst="rect">
            <a:avLst/>
          </a:prstGeom>
        </p:spPr>
      </p:pic>
    </p:spTree>
    <p:extLst>
      <p:ext uri="{BB962C8B-B14F-4D97-AF65-F5344CB8AC3E}">
        <p14:creationId xmlns:p14="http://schemas.microsoft.com/office/powerpoint/2010/main" val="166035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14280A0E-7DDD-3349-93ED-2C8EEDFB4EE6}"/>
              </a:ext>
            </a:extLst>
          </p:cNvPr>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15" name="Slide Number Placeholder 5">
            <a:extLst>
              <a:ext uri="{FF2B5EF4-FFF2-40B4-BE49-F238E27FC236}">
                <a16:creationId xmlns:a16="http://schemas.microsoft.com/office/drawing/2014/main" id="{CE5D3FA8-CB74-E04A-99CA-34FCCDCB58D0}"/>
              </a:ext>
            </a:extLst>
          </p:cNvPr>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cxnSp>
        <p:nvCxnSpPr>
          <p:cNvPr id="6" name="Straight Connector 5">
            <a:extLst>
              <a:ext uri="{FF2B5EF4-FFF2-40B4-BE49-F238E27FC236}">
                <a16:creationId xmlns:a16="http://schemas.microsoft.com/office/drawing/2014/main" id="{0909514A-899E-C623-1E05-BADCFE832CC3}"/>
              </a:ext>
            </a:extLst>
          </p:cNvPr>
          <p:cNvCxnSpPr/>
          <p:nvPr userDrawn="1"/>
        </p:nvCxnSpPr>
        <p:spPr>
          <a:xfrm>
            <a:off x="0" y="4785996"/>
            <a:ext cx="9144000" cy="0"/>
          </a:xfrm>
          <a:prstGeom prst="line">
            <a:avLst/>
          </a:prstGeom>
          <a:ln w="762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DACF91E-8E9E-36DF-486A-A7EA4FFC0880}"/>
              </a:ext>
            </a:extLst>
          </p:cNvPr>
          <p:cNvCxnSpPr/>
          <p:nvPr userDrawn="1"/>
        </p:nvCxnSpPr>
        <p:spPr>
          <a:xfrm>
            <a:off x="0" y="4820951"/>
            <a:ext cx="9144000"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13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CF8C87-500A-444C-8AA9-81E1076FDD1B}"/>
              </a:ext>
            </a:extLst>
          </p:cNvPr>
          <p:cNvSpPr/>
          <p:nvPr userDrawn="1"/>
        </p:nvSpPr>
        <p:spPr>
          <a:xfrm>
            <a:off x="0" y="0"/>
            <a:ext cx="9144000" cy="519522"/>
          </a:xfrm>
          <a:prstGeom prst="rect">
            <a:avLst/>
          </a:prstGeom>
          <a:solidFill>
            <a:schemeClr val="accent5">
              <a:lumMod val="75000"/>
            </a:schemeClr>
          </a:solidFill>
          <a:ln w="9525" cmpd="sng">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Arial"/>
              <a:cs typeface="Arial"/>
            </a:endParaRPr>
          </a:p>
        </p:txBody>
      </p:sp>
      <p:sp>
        <p:nvSpPr>
          <p:cNvPr id="11" name="Title 1">
            <a:extLst>
              <a:ext uri="{FF2B5EF4-FFF2-40B4-BE49-F238E27FC236}">
                <a16:creationId xmlns:a16="http://schemas.microsoft.com/office/drawing/2014/main" id="{A9002CFC-00E4-164C-820B-66B06CB361E6}"/>
              </a:ext>
            </a:extLst>
          </p:cNvPr>
          <p:cNvSpPr>
            <a:spLocks noGrp="1"/>
          </p:cNvSpPr>
          <p:nvPr>
            <p:ph type="title"/>
          </p:nvPr>
        </p:nvSpPr>
        <p:spPr>
          <a:xfrm>
            <a:off x="457200" y="0"/>
            <a:ext cx="8686800" cy="519522"/>
          </a:xfrm>
          <a:ln>
            <a:noFill/>
          </a:ln>
        </p:spPr>
        <p:txBody>
          <a:bodyPr/>
          <a:lstStyle>
            <a:lvl1pPr>
              <a:defRPr sz="1800">
                <a:solidFill>
                  <a:srgbClr val="FFFFFF"/>
                </a:solidFill>
                <a:latin typeface="Arial"/>
                <a:cs typeface="Arial"/>
              </a:defRPr>
            </a:lvl1pPr>
          </a:lstStyle>
          <a:p>
            <a:r>
              <a:rPr lang="en-US" altLang="ja-JP" dirty="0"/>
              <a:t>Click to edit Master title style</a:t>
            </a:r>
            <a:endParaRPr lang="en-US" dirty="0"/>
          </a:p>
        </p:txBody>
      </p:sp>
      <p:cxnSp>
        <p:nvCxnSpPr>
          <p:cNvPr id="12" name="Straight Connector 11">
            <a:extLst>
              <a:ext uri="{FF2B5EF4-FFF2-40B4-BE49-F238E27FC236}">
                <a16:creationId xmlns:a16="http://schemas.microsoft.com/office/drawing/2014/main" id="{4D4C8B45-7E45-5144-9171-BBBFA81EF33C}"/>
              </a:ext>
            </a:extLst>
          </p:cNvPr>
          <p:cNvCxnSpPr/>
          <p:nvPr userDrawn="1"/>
        </p:nvCxnSpPr>
        <p:spPr>
          <a:xfrm>
            <a:off x="0" y="573528"/>
            <a:ext cx="9144000" cy="0"/>
          </a:xfrm>
          <a:prstGeom prst="line">
            <a:avLst/>
          </a:prstGeom>
          <a:ln w="1270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4">
            <a:extLst>
              <a:ext uri="{FF2B5EF4-FFF2-40B4-BE49-F238E27FC236}">
                <a16:creationId xmlns:a16="http://schemas.microsoft.com/office/drawing/2014/main" id="{FC257416-EE67-934F-AD30-7F63B7C76958}"/>
              </a:ext>
            </a:extLst>
          </p:cNvPr>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15" name="Slide Number Placeholder 5">
            <a:extLst>
              <a:ext uri="{FF2B5EF4-FFF2-40B4-BE49-F238E27FC236}">
                <a16:creationId xmlns:a16="http://schemas.microsoft.com/office/drawing/2014/main" id="{DCBBCD3E-585B-9E4A-9921-B8440E452C75}"/>
              </a:ext>
            </a:extLst>
          </p:cNvPr>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cxnSp>
        <p:nvCxnSpPr>
          <p:cNvPr id="16" name="Straight Connector 15">
            <a:extLst>
              <a:ext uri="{FF2B5EF4-FFF2-40B4-BE49-F238E27FC236}">
                <a16:creationId xmlns:a16="http://schemas.microsoft.com/office/drawing/2014/main" id="{7CED1AAD-305D-014D-899C-66A5ED94BF10}"/>
              </a:ext>
            </a:extLst>
          </p:cNvPr>
          <p:cNvCxnSpPr/>
          <p:nvPr userDrawn="1"/>
        </p:nvCxnSpPr>
        <p:spPr>
          <a:xfrm>
            <a:off x="0" y="4785996"/>
            <a:ext cx="9144000" cy="0"/>
          </a:xfrm>
          <a:prstGeom prst="line">
            <a:avLst/>
          </a:prstGeom>
          <a:ln w="76200" cmpd="sng">
            <a:solidFill>
              <a:srgbClr val="17375E"/>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1E0F7F1-C831-9B4A-A406-FC3E79AC8B84}"/>
              </a:ext>
            </a:extLst>
          </p:cNvPr>
          <p:cNvCxnSpPr/>
          <p:nvPr userDrawn="1"/>
        </p:nvCxnSpPr>
        <p:spPr>
          <a:xfrm>
            <a:off x="0" y="4820951"/>
            <a:ext cx="9144000" cy="0"/>
          </a:xfrm>
          <a:prstGeom prst="line">
            <a:avLst/>
          </a:prstGeom>
          <a:ln w="28575"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E2766FED-2AA9-A54E-B3D0-35ED1FCEB7A1}"/>
              </a:ext>
            </a:extLst>
          </p:cNvPr>
          <p:cNvSpPr/>
          <p:nvPr userDrawn="1"/>
        </p:nvSpPr>
        <p:spPr>
          <a:xfrm>
            <a:off x="467544" y="699982"/>
            <a:ext cx="2592000" cy="3960000"/>
          </a:xfrm>
          <a:prstGeom prst="rect">
            <a:avLst/>
          </a:prstGeom>
          <a:solidFill>
            <a:schemeClr val="tx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JP" sz="1400" dirty="0">
              <a:solidFill>
                <a:schemeClr val="tx1"/>
              </a:solidFill>
              <a:latin typeface="Arial"/>
              <a:cs typeface="Arial"/>
            </a:endParaRPr>
          </a:p>
        </p:txBody>
      </p:sp>
      <p:sp>
        <p:nvSpPr>
          <p:cNvPr id="18" name="Rectangle 17">
            <a:extLst>
              <a:ext uri="{FF2B5EF4-FFF2-40B4-BE49-F238E27FC236}">
                <a16:creationId xmlns:a16="http://schemas.microsoft.com/office/drawing/2014/main" id="{E3D424EC-9D23-E343-A3F1-3D2B00E2CE4E}"/>
              </a:ext>
            </a:extLst>
          </p:cNvPr>
          <p:cNvSpPr/>
          <p:nvPr userDrawn="1"/>
        </p:nvSpPr>
        <p:spPr>
          <a:xfrm>
            <a:off x="539824" y="771974"/>
            <a:ext cx="2448000" cy="3816000"/>
          </a:xfrm>
          <a:prstGeom prst="rect">
            <a:avLst/>
          </a:prstGeom>
          <a:solidFill>
            <a:schemeClr val="bg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JP" sz="1400" dirty="0">
              <a:solidFill>
                <a:schemeClr val="tx1"/>
              </a:solidFill>
              <a:latin typeface="Arial"/>
              <a:cs typeface="Arial"/>
            </a:endParaRPr>
          </a:p>
        </p:txBody>
      </p:sp>
      <p:sp>
        <p:nvSpPr>
          <p:cNvPr id="19" name="Rectangle 18">
            <a:extLst>
              <a:ext uri="{FF2B5EF4-FFF2-40B4-BE49-F238E27FC236}">
                <a16:creationId xmlns:a16="http://schemas.microsoft.com/office/drawing/2014/main" id="{BA64046D-8AF9-414C-9441-1CFAF8520892}"/>
              </a:ext>
            </a:extLst>
          </p:cNvPr>
          <p:cNvSpPr/>
          <p:nvPr userDrawn="1"/>
        </p:nvSpPr>
        <p:spPr>
          <a:xfrm>
            <a:off x="4572000" y="699542"/>
            <a:ext cx="2592000" cy="3960000"/>
          </a:xfrm>
          <a:prstGeom prst="rect">
            <a:avLst/>
          </a:prstGeom>
          <a:solidFill>
            <a:schemeClr val="tx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JP" sz="1400" dirty="0">
              <a:solidFill>
                <a:schemeClr val="tx1"/>
              </a:solidFill>
              <a:latin typeface="Arial"/>
              <a:cs typeface="Arial"/>
            </a:endParaRPr>
          </a:p>
        </p:txBody>
      </p:sp>
      <p:sp>
        <p:nvSpPr>
          <p:cNvPr id="20" name="Rectangle 19">
            <a:extLst>
              <a:ext uri="{FF2B5EF4-FFF2-40B4-BE49-F238E27FC236}">
                <a16:creationId xmlns:a16="http://schemas.microsoft.com/office/drawing/2014/main" id="{B27A797B-C8DA-4049-82F7-5EB483F6E89E}"/>
              </a:ext>
            </a:extLst>
          </p:cNvPr>
          <p:cNvSpPr/>
          <p:nvPr userDrawn="1"/>
        </p:nvSpPr>
        <p:spPr>
          <a:xfrm>
            <a:off x="4644280" y="771534"/>
            <a:ext cx="2448000" cy="3816000"/>
          </a:xfrm>
          <a:prstGeom prst="rect">
            <a:avLst/>
          </a:prstGeom>
          <a:solidFill>
            <a:schemeClr val="bg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JP" sz="1400" dirty="0">
              <a:solidFill>
                <a:schemeClr val="tx1"/>
              </a:solidFill>
              <a:latin typeface="Arial"/>
              <a:cs typeface="Arial"/>
            </a:endParaRPr>
          </a:p>
        </p:txBody>
      </p:sp>
    </p:spTree>
    <p:extLst>
      <p:ext uri="{BB962C8B-B14F-4D97-AF65-F5344CB8AC3E}">
        <p14:creationId xmlns:p14="http://schemas.microsoft.com/office/powerpoint/2010/main" val="20073373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354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75562"/>
          </a:xfrm>
          <a:prstGeom prst="rect">
            <a:avLst/>
          </a:prstGeom>
        </p:spPr>
        <p:txBody>
          <a:bodyPr vert="horz" lIns="91440" tIns="45720" rIns="91440" bIns="45720" rtlCol="0" anchor="ctr">
            <a:noAutofit/>
          </a:bodyPr>
          <a:lstStyle/>
          <a:p>
            <a:r>
              <a:rPr lang="en-US" altLang="ja-JP" dirty="0"/>
              <a:t>Click to edit Master title style</a:t>
            </a:r>
            <a:endParaRPr lang="en-US" dirty="0"/>
          </a:p>
        </p:txBody>
      </p:sp>
      <p:sp>
        <p:nvSpPr>
          <p:cNvPr id="3" name="Text Placeholder 2"/>
          <p:cNvSpPr>
            <a:spLocks noGrp="1"/>
          </p:cNvSpPr>
          <p:nvPr>
            <p:ph type="body" idx="1"/>
          </p:nvPr>
        </p:nvSpPr>
        <p:spPr>
          <a:xfrm>
            <a:off x="457200" y="951571"/>
            <a:ext cx="8229600" cy="3643052"/>
          </a:xfrm>
          <a:prstGeom prst="rect">
            <a:avLst/>
          </a:prstGeom>
        </p:spPr>
        <p:txBody>
          <a:bodyPr vert="horz" lIns="91440" tIns="45720" rIns="91440" bIns="45720" rtlCol="0">
            <a:normAutofit/>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endParaRPr lang="en-US" dirty="0"/>
          </a:p>
        </p:txBody>
      </p:sp>
      <p:sp>
        <p:nvSpPr>
          <p:cNvPr id="5" name="Footer Placeholder 4"/>
          <p:cNvSpPr>
            <a:spLocks noGrp="1"/>
          </p:cNvSpPr>
          <p:nvPr>
            <p:ph type="ftr" sz="quarter" idx="3"/>
          </p:nvPr>
        </p:nvSpPr>
        <p:spPr>
          <a:xfrm>
            <a:off x="457200" y="4767263"/>
            <a:ext cx="8229600" cy="273844"/>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r>
              <a:rPr lang="en-US"/>
              <a:t>Copyright © 2023 SOZOKAI Medical Corporation</a:t>
            </a:r>
          </a:p>
        </p:txBody>
      </p:sp>
    </p:spTree>
    <p:extLst>
      <p:ext uri="{BB962C8B-B14F-4D97-AF65-F5344CB8AC3E}">
        <p14:creationId xmlns:p14="http://schemas.microsoft.com/office/powerpoint/2010/main" val="326734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61" r:id="rId6"/>
  </p:sldLayoutIdLst>
  <p:hf hdr="0" dt="0"/>
  <p:txStyles>
    <p:titleStyle>
      <a:lvl1pPr algn="l" defTabSz="342900" rtl="0" eaLnBrk="1" latinLnBrk="0" hangingPunct="1">
        <a:spcBef>
          <a:spcPct val="0"/>
        </a:spcBef>
        <a:buNone/>
        <a:defRPr sz="18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8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8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8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sozokai-dx.com/opendx/public/streaming/home/inde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A181-C9BC-2E4A-9458-1E6D2F1267DC}"/>
              </a:ext>
            </a:extLst>
          </p:cNvPr>
          <p:cNvSpPr>
            <a:spLocks noGrp="1"/>
          </p:cNvSpPr>
          <p:nvPr>
            <p:ph type="ctrTitle"/>
          </p:nvPr>
        </p:nvSpPr>
        <p:spPr/>
        <p:txBody>
          <a:bodyPr/>
          <a:lstStyle/>
          <a:p>
            <a:r>
              <a:rPr lang="ja-JP" altLang="en-US">
                <a:latin typeface="Meiryo UI" panose="020B0604030504040204" pitchFamily="34" charset="-128"/>
                <a:ea typeface="Meiryo UI" panose="020B0604030504040204" pitchFamily="34" charset="-128"/>
              </a:rPr>
              <a:t>千葉県留学生受入プログラムについて</a:t>
            </a:r>
            <a:endParaRPr lang="en-JP" dirty="0">
              <a:latin typeface="Meiryo UI" panose="020B0604030504040204" pitchFamily="34" charset="-128"/>
              <a:ea typeface="Meiryo UI" panose="020B0604030504040204" pitchFamily="34" charset="-128"/>
            </a:endParaRPr>
          </a:p>
        </p:txBody>
      </p:sp>
      <p:sp>
        <p:nvSpPr>
          <p:cNvPr id="3" name="Subtitle 2">
            <a:extLst>
              <a:ext uri="{FF2B5EF4-FFF2-40B4-BE49-F238E27FC236}">
                <a16:creationId xmlns:a16="http://schemas.microsoft.com/office/drawing/2014/main" id="{C9588101-DB11-B740-9258-BDB1E8E7C983}"/>
              </a:ext>
            </a:extLst>
          </p:cNvPr>
          <p:cNvSpPr>
            <a:spLocks noGrp="1"/>
          </p:cNvSpPr>
          <p:nvPr>
            <p:ph type="subTitle" idx="1"/>
          </p:nvPr>
        </p:nvSpPr>
        <p:spPr/>
        <p:txBody>
          <a:bodyPr>
            <a:normAutofit/>
          </a:bodyPr>
          <a:lstStyle/>
          <a:p>
            <a:r>
              <a:rPr lang="en-JP" sz="2400" b="1" dirty="0">
                <a:latin typeface="Meiryo UI" panose="020B0604030504040204" pitchFamily="34" charset="-128"/>
                <a:ea typeface="Meiryo UI" panose="020B0604030504040204" pitchFamily="34" charset="-128"/>
              </a:rPr>
              <a:t>医療法人社団</a:t>
            </a:r>
            <a:r>
              <a:rPr lang="ja-JP" altLang="en-US" sz="2400" b="1">
                <a:latin typeface="Meiryo UI" panose="020B0604030504040204" pitchFamily="34" charset="-128"/>
                <a:ea typeface="Meiryo UI" panose="020B0604030504040204" pitchFamily="34" charset="-128"/>
              </a:rPr>
              <a:t> 創造会</a:t>
            </a:r>
            <a:endParaRPr lang="en-JP" sz="2400" b="1" dirty="0">
              <a:latin typeface="Meiryo UI" panose="020B0604030504040204" pitchFamily="34" charset="-128"/>
              <a:ea typeface="Meiryo UI" panose="020B0604030504040204" pitchFamily="34" charset="-128"/>
            </a:endParaRPr>
          </a:p>
        </p:txBody>
      </p:sp>
      <p:sp>
        <p:nvSpPr>
          <p:cNvPr id="4" name="Footer Placeholder 3">
            <a:extLst>
              <a:ext uri="{FF2B5EF4-FFF2-40B4-BE49-F238E27FC236}">
                <a16:creationId xmlns:a16="http://schemas.microsoft.com/office/drawing/2014/main" id="{F597242C-71CE-424A-82B4-6FCE58D0CE91}"/>
              </a:ext>
            </a:extLst>
          </p:cNvPr>
          <p:cNvSpPr>
            <a:spLocks noGrp="1"/>
          </p:cNvSpPr>
          <p:nvPr>
            <p:ph type="ftr" sz="quarter" idx="11"/>
          </p:nvPr>
        </p:nvSpPr>
        <p:spPr>
          <a:xfrm>
            <a:off x="1763688" y="4767263"/>
            <a:ext cx="5616624" cy="273844"/>
          </a:xfrm>
        </p:spPr>
        <p:txBody>
          <a:bodyPr/>
          <a:lstStyle/>
          <a:p>
            <a:r>
              <a:rPr lang="en-US"/>
              <a:t>Copyright © 2023 SOZOKAI Medical Corporation</a:t>
            </a:r>
            <a:endParaRPr lang="en-US" dirty="0"/>
          </a:p>
        </p:txBody>
      </p:sp>
      <p:sp>
        <p:nvSpPr>
          <p:cNvPr id="5" name="Slide Number Placeholder 4">
            <a:extLst>
              <a:ext uri="{FF2B5EF4-FFF2-40B4-BE49-F238E27FC236}">
                <a16:creationId xmlns:a16="http://schemas.microsoft.com/office/drawing/2014/main" id="{8B08AA1C-9D25-A344-8E97-CED085420EF3}"/>
              </a:ext>
            </a:extLst>
          </p:cNvPr>
          <p:cNvSpPr>
            <a:spLocks noGrp="1"/>
          </p:cNvSpPr>
          <p:nvPr>
            <p:ph type="sldNum" sz="quarter" idx="12"/>
          </p:nvPr>
        </p:nvSpPr>
        <p:spPr>
          <a:xfrm>
            <a:off x="8028384" y="4767263"/>
            <a:ext cx="658416" cy="273844"/>
          </a:xfrm>
          <a:prstGeom prst="rect">
            <a:avLst/>
          </a:prstGeom>
        </p:spPr>
        <p:txBody>
          <a:bodyPr/>
          <a:lstStyle/>
          <a:p>
            <a:fld id="{5E2883CD-35B5-2449-8471-2FC75F918209}" type="slidenum">
              <a:rPr lang="en-US" smtClean="0"/>
              <a:pPr/>
              <a:t>1</a:t>
            </a:fld>
            <a:endParaRPr lang="en-US"/>
          </a:p>
        </p:txBody>
      </p:sp>
    </p:spTree>
    <p:extLst>
      <p:ext uri="{BB962C8B-B14F-4D97-AF65-F5344CB8AC3E}">
        <p14:creationId xmlns:p14="http://schemas.microsoft.com/office/powerpoint/2010/main" val="182766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3. プログラムについて</a:t>
            </a: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10</a:t>
            </a:fld>
            <a:endParaRPr lang="en-US"/>
          </a:p>
        </p:txBody>
      </p:sp>
    </p:spTree>
    <p:extLst>
      <p:ext uri="{BB962C8B-B14F-4D97-AF65-F5344CB8AC3E}">
        <p14:creationId xmlns:p14="http://schemas.microsoft.com/office/powerpoint/2010/main" val="257154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0A2DC-6F11-74BA-2036-70D4A8D61A72}"/>
              </a:ext>
            </a:extLst>
          </p:cNvPr>
          <p:cNvSpPr>
            <a:spLocks noGrp="1"/>
          </p:cNvSpPr>
          <p:nvPr>
            <p:ph idx="1"/>
          </p:nvPr>
        </p:nvSpPr>
        <p:spPr/>
        <p:txBody>
          <a:bodyPr>
            <a:normAutofit/>
          </a:bodyPr>
          <a:lstStyle/>
          <a:p>
            <a:pPr marL="0" indent="0">
              <a:lnSpc>
                <a:spcPct val="120000"/>
              </a:lnSpc>
              <a:buNone/>
            </a:pPr>
            <a:r>
              <a:rPr lang="ja-JP" altLang="en-US" sz="1800" b="1">
                <a:latin typeface="Meiryo UI" panose="020B0604030504040204" pitchFamily="34" charset="-128"/>
                <a:ea typeface="Meiryo UI" panose="020B0604030504040204" pitchFamily="34" charset="-128"/>
              </a:rPr>
              <a:t>国際部が、</a:t>
            </a:r>
            <a:r>
              <a:rPr lang="en-US" sz="1800" b="1" dirty="0">
                <a:latin typeface="Meiryo UI" panose="020B0604030504040204" pitchFamily="34" charset="-128"/>
                <a:ea typeface="Meiryo UI" panose="020B0604030504040204" pitchFamily="34" charset="-128"/>
              </a:rPr>
              <a:t>VISA</a:t>
            </a:r>
            <a:r>
              <a:rPr lang="ja-JP" altLang="en-US" sz="1800" b="1">
                <a:latin typeface="Meiryo UI" panose="020B0604030504040204" pitchFamily="34" charset="-128"/>
                <a:ea typeface="Meiryo UI" panose="020B0604030504040204" pitchFamily="34" charset="-128"/>
              </a:rPr>
              <a:t>更新や各種手続き、引っ越しなど全てにわたってサポートします</a:t>
            </a:r>
          </a:p>
          <a:p>
            <a:pPr>
              <a:lnSpc>
                <a:spcPct val="120000"/>
              </a:lnSpc>
            </a:pPr>
            <a:endParaRPr lang="ja-JP" altLang="en-US" sz="1800">
              <a:latin typeface="Meiryo UI" panose="020B0604030504040204" pitchFamily="34" charset="-128"/>
              <a:ea typeface="Meiryo UI" panose="020B0604030504040204" pitchFamily="34" charset="-128"/>
            </a:endParaRPr>
          </a:p>
          <a:p>
            <a:pPr marL="342900" indent="-342900">
              <a:lnSpc>
                <a:spcPct val="120000"/>
              </a:lnSpc>
              <a:buFont typeface="+mj-lt"/>
              <a:buAutoNum type="arabicPeriod"/>
            </a:pPr>
            <a:r>
              <a:rPr lang="ja-JP" altLang="en-US" sz="2000">
                <a:latin typeface="Meiryo UI" panose="020B0604030504040204" pitchFamily="34" charset="-128"/>
                <a:ea typeface="Meiryo UI" panose="020B0604030504040204" pitchFamily="34" charset="-128"/>
              </a:rPr>
              <a:t>来日時に支度金として</a:t>
            </a:r>
            <a:r>
              <a:rPr lang="en-US" altLang="ja-JP" sz="2000" dirty="0">
                <a:latin typeface="Meiryo UI" panose="020B0604030504040204" pitchFamily="34" charset="-128"/>
                <a:ea typeface="Meiryo UI" panose="020B0604030504040204" pitchFamily="34" charset="-128"/>
              </a:rPr>
              <a:t>10</a:t>
            </a:r>
            <a:r>
              <a:rPr lang="ja-JP" altLang="en-US" sz="2000">
                <a:latin typeface="Meiryo UI" panose="020B0604030504040204" pitchFamily="34" charset="-128"/>
                <a:ea typeface="Meiryo UI" panose="020B0604030504040204" pitchFamily="34" charset="-128"/>
              </a:rPr>
              <a:t>万円（税込み）</a:t>
            </a:r>
          </a:p>
          <a:p>
            <a:pPr marL="342900" indent="-342900">
              <a:lnSpc>
                <a:spcPct val="120000"/>
              </a:lnSpc>
              <a:buFont typeface="+mj-lt"/>
              <a:buAutoNum type="arabicPeriod"/>
            </a:pPr>
            <a:r>
              <a:rPr lang="ja-JP" altLang="en-US" sz="2000">
                <a:latin typeface="Meiryo UI" panose="020B0604030504040204" pitchFamily="34" charset="-128"/>
                <a:ea typeface="Meiryo UI" panose="020B0604030504040204" pitchFamily="34" charset="-128"/>
              </a:rPr>
              <a:t>初回の学校の定期代</a:t>
            </a:r>
            <a:r>
              <a:rPr lang="en-US" altLang="ja-JP" sz="2000" dirty="0">
                <a:latin typeface="Meiryo UI" panose="020B0604030504040204" pitchFamily="34" charset="-128"/>
                <a:ea typeface="Meiryo UI" panose="020B0604030504040204" pitchFamily="34" charset="-128"/>
              </a:rPr>
              <a:t>6</a:t>
            </a:r>
            <a:r>
              <a:rPr lang="ja-JP" altLang="en-US" sz="2000">
                <a:latin typeface="Meiryo UI" panose="020B0604030504040204" pitchFamily="34" charset="-128"/>
                <a:ea typeface="Meiryo UI" panose="020B0604030504040204" pitchFamily="34" charset="-128"/>
              </a:rPr>
              <a:t>ヶ月支給</a:t>
            </a:r>
          </a:p>
          <a:p>
            <a:pPr marL="342900" indent="-342900">
              <a:lnSpc>
                <a:spcPct val="120000"/>
              </a:lnSpc>
              <a:buFont typeface="+mj-lt"/>
              <a:buAutoNum type="arabicPeriod"/>
            </a:pPr>
            <a:r>
              <a:rPr lang="ja-JP" altLang="en-US" sz="2000">
                <a:latin typeface="Meiryo UI" panose="020B0604030504040204" pitchFamily="34" charset="-128"/>
                <a:ea typeface="Meiryo UI" panose="020B0604030504040204" pitchFamily="34" charset="-128"/>
              </a:rPr>
              <a:t>寝具と自転車</a:t>
            </a:r>
          </a:p>
          <a:p>
            <a:pPr marL="342900" indent="-342900">
              <a:lnSpc>
                <a:spcPct val="120000"/>
              </a:lnSpc>
              <a:buFont typeface="+mj-lt"/>
              <a:buAutoNum type="arabicPeriod"/>
            </a:pPr>
            <a:r>
              <a:rPr lang="ja-JP" altLang="en-US" sz="2000">
                <a:latin typeface="Meiryo UI" panose="020B0604030504040204" pitchFamily="34" charset="-128"/>
                <a:ea typeface="Meiryo UI" panose="020B0604030504040204" pitchFamily="34" charset="-128"/>
              </a:rPr>
              <a:t>学生寮費無料、 </a:t>
            </a:r>
            <a:r>
              <a:rPr lang="en-US" altLang="ja-JP" sz="2000" dirty="0">
                <a:latin typeface="Meiryo UI" panose="020B0604030504040204" pitchFamily="34" charset="-128"/>
                <a:ea typeface="Meiryo UI" panose="020B0604030504040204" pitchFamily="34" charset="-128"/>
              </a:rPr>
              <a:t>1</a:t>
            </a:r>
            <a:r>
              <a:rPr lang="ja-JP" altLang="en-US" sz="2000">
                <a:latin typeface="Meiryo UI" panose="020B0604030504040204" pitchFamily="34" charset="-128"/>
                <a:ea typeface="Meiryo UI" panose="020B0604030504040204" pitchFamily="34" charset="-128"/>
              </a:rPr>
              <a:t>人</a:t>
            </a:r>
            <a:r>
              <a:rPr lang="en-US" altLang="ja-JP" sz="2000" dirty="0">
                <a:latin typeface="Meiryo UI" panose="020B0604030504040204" pitchFamily="34" charset="-128"/>
                <a:ea typeface="Meiryo UI" panose="020B0604030504040204" pitchFamily="34" charset="-128"/>
              </a:rPr>
              <a:t>1</a:t>
            </a:r>
            <a:r>
              <a:rPr lang="ja-JP" altLang="en-US" sz="2000">
                <a:latin typeface="Meiryo UI" panose="020B0604030504040204" pitchFamily="34" charset="-128"/>
                <a:ea typeface="Meiryo UI" panose="020B0604030504040204" pitchFamily="34" charset="-128"/>
              </a:rPr>
              <a:t>部屋（家具付き）</a:t>
            </a:r>
          </a:p>
          <a:p>
            <a:pPr marL="342900" indent="-342900">
              <a:lnSpc>
                <a:spcPct val="120000"/>
              </a:lnSpc>
              <a:buFont typeface="+mj-lt"/>
              <a:buAutoNum type="arabicPeriod"/>
            </a:pPr>
            <a:r>
              <a:rPr lang="ja-JP" altLang="en-US" sz="2000">
                <a:latin typeface="Meiryo UI" panose="020B0604030504040204" pitchFamily="34" charset="-128"/>
                <a:ea typeface="Meiryo UI" panose="020B0604030504040204" pitchFamily="34" charset="-128"/>
              </a:rPr>
              <a:t>病気になった時、平和台病院での治療費は無料</a:t>
            </a:r>
          </a:p>
          <a:p>
            <a:pPr marL="342900" indent="-342900">
              <a:lnSpc>
                <a:spcPct val="120000"/>
              </a:lnSpc>
              <a:buFont typeface="+mj-lt"/>
              <a:buAutoNum type="arabicPeriod"/>
            </a:pPr>
            <a:r>
              <a:rPr lang="ja-JP" altLang="en-US" sz="2000">
                <a:latin typeface="Meiryo UI" panose="020B0604030504040204" pitchFamily="34" charset="-128"/>
                <a:ea typeface="Meiryo UI" panose="020B0604030504040204" pitchFamily="34" charset="-128"/>
              </a:rPr>
              <a:t>専門学校卒業時、卒業お祝い金支給</a:t>
            </a:r>
            <a:endParaRPr lang="en-JP" sz="2000" dirty="0">
              <a:latin typeface="Meiryo UI" panose="020B0604030504040204" pitchFamily="34" charset="-128"/>
              <a:ea typeface="Meiryo UI" panose="020B0604030504040204" pitchFamily="34" charset="-128"/>
            </a:endParaRPr>
          </a:p>
          <a:p>
            <a:pPr>
              <a:lnSpc>
                <a:spcPct val="120000"/>
              </a:lnSpc>
            </a:pPr>
            <a:endParaRPr lang="en-JP" sz="1800"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41AED512-E1A3-F1D6-1691-7E13DDF54A95}"/>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9E8F76DA-7BB4-F039-B355-819ACFC81E6F}"/>
              </a:ext>
            </a:extLst>
          </p:cNvPr>
          <p:cNvSpPr>
            <a:spLocks noGrp="1"/>
          </p:cNvSpPr>
          <p:nvPr>
            <p:ph type="sldNum" sz="quarter" idx="12"/>
          </p:nvPr>
        </p:nvSpPr>
        <p:spPr/>
        <p:txBody>
          <a:bodyPr/>
          <a:lstStyle/>
          <a:p>
            <a:fld id="{5E2883CD-35B5-2449-8471-2FC75F918209}" type="slidenum">
              <a:rPr lang="en-US" smtClean="0"/>
              <a:pPr/>
              <a:t>11</a:t>
            </a:fld>
            <a:endParaRPr lang="en-US"/>
          </a:p>
        </p:txBody>
      </p:sp>
      <p:sp>
        <p:nvSpPr>
          <p:cNvPr id="5" name="Title 4">
            <a:extLst>
              <a:ext uri="{FF2B5EF4-FFF2-40B4-BE49-F238E27FC236}">
                <a16:creationId xmlns:a16="http://schemas.microsoft.com/office/drawing/2014/main" id="{994FE748-29E6-0FF1-A896-3B93922E9680}"/>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創造会の独自支援について</a:t>
            </a:r>
          </a:p>
        </p:txBody>
      </p:sp>
    </p:spTree>
    <p:extLst>
      <p:ext uri="{BB962C8B-B14F-4D97-AF65-F5344CB8AC3E}">
        <p14:creationId xmlns:p14="http://schemas.microsoft.com/office/powerpoint/2010/main" val="390483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79D2FB-9C8E-B51F-95D2-C921A10FFAC5}"/>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446AEA50-8A49-587B-7E90-BF07F4623F72}"/>
              </a:ext>
            </a:extLst>
          </p:cNvPr>
          <p:cNvSpPr>
            <a:spLocks noGrp="1"/>
          </p:cNvSpPr>
          <p:nvPr>
            <p:ph type="sldNum" sz="quarter" idx="12"/>
          </p:nvPr>
        </p:nvSpPr>
        <p:spPr/>
        <p:txBody>
          <a:bodyPr/>
          <a:lstStyle/>
          <a:p>
            <a:fld id="{5E2883CD-35B5-2449-8471-2FC75F918209}" type="slidenum">
              <a:rPr lang="en-US" smtClean="0"/>
              <a:pPr/>
              <a:t>12</a:t>
            </a:fld>
            <a:endParaRPr lang="en-US"/>
          </a:p>
        </p:txBody>
      </p:sp>
      <p:sp>
        <p:nvSpPr>
          <p:cNvPr id="5" name="Title 4">
            <a:extLst>
              <a:ext uri="{FF2B5EF4-FFF2-40B4-BE49-F238E27FC236}">
                <a16:creationId xmlns:a16="http://schemas.microsoft.com/office/drawing/2014/main" id="{04FC7BDD-A42A-E3AF-9FCE-8809E76C37DD}"/>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スケジュールについて</a:t>
            </a:r>
          </a:p>
        </p:txBody>
      </p:sp>
      <p:sp>
        <p:nvSpPr>
          <p:cNvPr id="14" name="Content Placeholder 13">
            <a:extLst>
              <a:ext uri="{FF2B5EF4-FFF2-40B4-BE49-F238E27FC236}">
                <a16:creationId xmlns:a16="http://schemas.microsoft.com/office/drawing/2014/main" id="{2FB06833-42FF-53CE-66C3-8C1F082940B0}"/>
              </a:ext>
            </a:extLst>
          </p:cNvPr>
          <p:cNvSpPr>
            <a:spLocks noGrp="1"/>
          </p:cNvSpPr>
          <p:nvPr>
            <p:ph idx="1"/>
          </p:nvPr>
        </p:nvSpPr>
        <p:spPr>
          <a:xfrm>
            <a:off x="467544" y="3507854"/>
            <a:ext cx="8208000" cy="1079672"/>
          </a:xfrm>
        </p:spPr>
        <p:txBody>
          <a:bodyPr anchor="ctr">
            <a:normAutofit/>
          </a:bodyPr>
          <a:lstStyle/>
          <a:p>
            <a:pPr marL="0" indent="0" algn="ctr">
              <a:lnSpc>
                <a:spcPct val="120000"/>
              </a:lnSpc>
              <a:buNone/>
            </a:pPr>
            <a:r>
              <a:rPr lang="ja-JP" altLang="en-US" sz="1600" b="1">
                <a:solidFill>
                  <a:srgbClr val="C00000"/>
                </a:solidFill>
                <a:latin typeface="Meiryo UI" panose="020B0604030504040204" pitchFamily="34" charset="-128"/>
                <a:ea typeface="Meiryo UI" panose="020B0604030504040204" pitchFamily="34" charset="-128"/>
              </a:rPr>
              <a:t>専門学校時に</a:t>
            </a:r>
            <a:r>
              <a:rPr lang="en-US" altLang="ja-JP" sz="1600" b="1" dirty="0">
                <a:solidFill>
                  <a:srgbClr val="C00000"/>
                </a:solidFill>
                <a:latin typeface="Meiryo UI" panose="020B0604030504040204" pitchFamily="34" charset="-128"/>
                <a:ea typeface="Meiryo UI" panose="020B0604030504040204" pitchFamily="34" charset="-128"/>
              </a:rPr>
              <a:t>4</a:t>
            </a:r>
            <a:r>
              <a:rPr lang="ja-JP" altLang="en-US" sz="1600" b="1">
                <a:solidFill>
                  <a:srgbClr val="C00000"/>
                </a:solidFill>
                <a:latin typeface="Meiryo UI" panose="020B0604030504040204" pitchFamily="34" charset="-128"/>
                <a:ea typeface="Meiryo UI" panose="020B0604030504040204" pitchFamily="34" charset="-128"/>
              </a:rPr>
              <a:t>回の実習実施期間があり、この期間内はアルバイトができません！</a:t>
            </a:r>
            <a:endParaRPr lang="en-US" altLang="ja-JP" sz="1600" b="1" dirty="0">
              <a:solidFill>
                <a:srgbClr val="C00000"/>
              </a:solidFill>
              <a:latin typeface="Meiryo UI" panose="020B0604030504040204" pitchFamily="34" charset="-128"/>
              <a:ea typeface="Meiryo UI" panose="020B0604030504040204" pitchFamily="34" charset="-128"/>
            </a:endParaRPr>
          </a:p>
          <a:p>
            <a:pPr marL="0" indent="0">
              <a:lnSpc>
                <a:spcPct val="120000"/>
              </a:lnSpc>
              <a:buNone/>
            </a:pPr>
            <a:r>
              <a:rPr lang="en-JP" altLang="ja-JP" sz="1300" dirty="0">
                <a:latin typeface="Meiryo UI" panose="020B0604030504040204" pitchFamily="34" charset="-128"/>
                <a:ea typeface="Meiryo UI" panose="020B0604030504040204" pitchFamily="34" charset="-128"/>
              </a:rPr>
              <a:t>1</a:t>
            </a:r>
            <a:r>
              <a:rPr lang="ja-JP" altLang="en-JP" sz="1300">
                <a:latin typeface="Meiryo UI" panose="020B0604030504040204" pitchFamily="34" charset="-128"/>
                <a:ea typeface="Meiryo UI" panose="020B0604030504040204" pitchFamily="34" charset="-128"/>
              </a:rPr>
              <a:t>年生</a:t>
            </a:r>
            <a:r>
              <a:rPr lang="ja-JP" altLang="en-US" sz="1300">
                <a:latin typeface="Meiryo UI" panose="020B0604030504040204" pitchFamily="34" charset="-128"/>
                <a:ea typeface="Meiryo UI" panose="020B0604030504040204" pitchFamily="34" charset="-128"/>
              </a:rPr>
              <a:t>時：　</a:t>
            </a:r>
            <a:r>
              <a:rPr lang="en-JP" altLang="ja-JP" sz="1300" dirty="0">
                <a:latin typeface="Meiryo UI" panose="020B0604030504040204" pitchFamily="34" charset="-128"/>
                <a:ea typeface="Meiryo UI" panose="020B0604030504040204" pitchFamily="34" charset="-128"/>
              </a:rPr>
              <a:t>1</a:t>
            </a:r>
            <a:r>
              <a:rPr lang="ja-JP" altLang="en-JP" sz="1300">
                <a:latin typeface="Meiryo UI" panose="020B0604030504040204" pitchFamily="34" charset="-128"/>
                <a:ea typeface="Meiryo UI" panose="020B0604030504040204" pitchFamily="34" charset="-128"/>
              </a:rPr>
              <a:t>回</a:t>
            </a:r>
            <a:r>
              <a:rPr lang="ja-JP" altLang="en-US" sz="1300">
                <a:latin typeface="Meiryo UI" panose="020B0604030504040204" pitchFamily="34" charset="-128"/>
                <a:ea typeface="Meiryo UI" panose="020B0604030504040204" pitchFamily="34" charset="-128"/>
              </a:rPr>
              <a:t>：</a:t>
            </a:r>
            <a:r>
              <a:rPr lang="en-US" altLang="ja-JP" sz="1300" dirty="0">
                <a:latin typeface="Meiryo UI" panose="020B0604030504040204" pitchFamily="34" charset="-128"/>
                <a:ea typeface="Meiryo UI" panose="020B0604030504040204" pitchFamily="34" charset="-128"/>
              </a:rPr>
              <a:t>9/5</a:t>
            </a:r>
            <a:r>
              <a:rPr lang="ja-JP" altLang="en-US" sz="1300">
                <a:latin typeface="Meiryo UI" panose="020B0604030504040204" pitchFamily="34" charset="-128"/>
                <a:ea typeface="Meiryo UI" panose="020B0604030504040204" pitchFamily="34" charset="-128"/>
              </a:rPr>
              <a:t>～</a:t>
            </a:r>
            <a:r>
              <a:rPr lang="en-US" altLang="ja-JP" sz="1300" dirty="0">
                <a:latin typeface="Meiryo UI" panose="020B0604030504040204" pitchFamily="34" charset="-128"/>
                <a:ea typeface="Meiryo UI" panose="020B0604030504040204" pitchFamily="34" charset="-128"/>
              </a:rPr>
              <a:t>9/24 90</a:t>
            </a:r>
            <a:r>
              <a:rPr lang="ja-JP" altLang="en-US" sz="1300">
                <a:latin typeface="Meiryo UI" panose="020B0604030504040204" pitchFamily="34" charset="-128"/>
                <a:ea typeface="Meiryo UI" panose="020B0604030504040204" pitchFamily="34" charset="-128"/>
              </a:rPr>
              <a:t>時間以上　</a:t>
            </a:r>
            <a:r>
              <a:rPr lang="en-JP" altLang="ja-JP" sz="1300" dirty="0">
                <a:latin typeface="Meiryo UI" panose="020B0604030504040204" pitchFamily="34" charset="-128"/>
                <a:ea typeface="Meiryo UI" panose="020B0604030504040204" pitchFamily="34" charset="-128"/>
              </a:rPr>
              <a:t>2</a:t>
            </a:r>
            <a:r>
              <a:rPr lang="ja-JP" altLang="en-JP" sz="1300">
                <a:latin typeface="Meiryo UI" panose="020B0604030504040204" pitchFamily="34" charset="-128"/>
                <a:ea typeface="Meiryo UI" panose="020B0604030504040204" pitchFamily="34" charset="-128"/>
              </a:rPr>
              <a:t>回</a:t>
            </a:r>
            <a:r>
              <a:rPr lang="ja-JP" altLang="en-US" sz="1300">
                <a:latin typeface="Meiryo UI" panose="020B0604030504040204" pitchFamily="34" charset="-128"/>
                <a:ea typeface="Meiryo UI" panose="020B0604030504040204" pitchFamily="34" charset="-128"/>
              </a:rPr>
              <a:t>：</a:t>
            </a:r>
            <a:r>
              <a:rPr lang="en-US" altLang="ja-JP" sz="1300" dirty="0">
                <a:latin typeface="Meiryo UI" panose="020B0604030504040204" pitchFamily="34" charset="-128"/>
                <a:ea typeface="Meiryo UI" panose="020B0604030504040204" pitchFamily="34" charset="-128"/>
              </a:rPr>
              <a:t>1/30</a:t>
            </a:r>
            <a:r>
              <a:rPr lang="ja-JP" altLang="en-US" sz="1300">
                <a:latin typeface="Meiryo UI" panose="020B0604030504040204" pitchFamily="34" charset="-128"/>
                <a:ea typeface="Meiryo UI" panose="020B0604030504040204" pitchFamily="34" charset="-128"/>
              </a:rPr>
              <a:t>～</a:t>
            </a:r>
            <a:r>
              <a:rPr lang="en-US" altLang="ja-JP" sz="1300" dirty="0">
                <a:latin typeface="Meiryo UI" panose="020B0604030504040204" pitchFamily="34" charset="-128"/>
                <a:ea typeface="Meiryo UI" panose="020B0604030504040204" pitchFamily="34" charset="-128"/>
              </a:rPr>
              <a:t>2/4 30</a:t>
            </a:r>
            <a:r>
              <a:rPr lang="ja-JP" altLang="en-US" sz="1300">
                <a:latin typeface="Meiryo UI" panose="020B0604030504040204" pitchFamily="34" charset="-128"/>
                <a:ea typeface="Meiryo UI" panose="020B0604030504040204" pitchFamily="34" charset="-128"/>
              </a:rPr>
              <a:t>時間以上　</a:t>
            </a:r>
            <a:r>
              <a:rPr lang="en-US" altLang="ja-JP" sz="1300" dirty="0">
                <a:latin typeface="Meiryo UI" panose="020B0604030504040204" pitchFamily="34" charset="-128"/>
                <a:ea typeface="Meiryo UI" panose="020B0604030504040204" pitchFamily="34" charset="-128"/>
              </a:rPr>
              <a:t>3</a:t>
            </a:r>
            <a:r>
              <a:rPr lang="ja-JP" altLang="en-US" sz="1300">
                <a:latin typeface="Meiryo UI" panose="020B0604030504040204" pitchFamily="34" charset="-128"/>
                <a:ea typeface="Meiryo UI" panose="020B0604030504040204" pitchFamily="34" charset="-128"/>
              </a:rPr>
              <a:t>回：</a:t>
            </a:r>
            <a:r>
              <a:rPr lang="en-US" altLang="ja-JP" sz="1300" dirty="0">
                <a:latin typeface="Meiryo UI" panose="020B0604030504040204" pitchFamily="34" charset="-128"/>
                <a:ea typeface="Meiryo UI" panose="020B0604030504040204" pitchFamily="34" charset="-128"/>
              </a:rPr>
              <a:t>2/27</a:t>
            </a:r>
            <a:r>
              <a:rPr lang="ja-JP" altLang="en-US" sz="1300">
                <a:latin typeface="Meiryo UI" panose="020B0604030504040204" pitchFamily="34" charset="-128"/>
                <a:ea typeface="Meiryo UI" panose="020B0604030504040204" pitchFamily="34" charset="-128"/>
              </a:rPr>
              <a:t>～</a:t>
            </a:r>
            <a:r>
              <a:rPr lang="en-US" altLang="ja-JP" sz="1300" dirty="0">
                <a:latin typeface="Meiryo UI" panose="020B0604030504040204" pitchFamily="34" charset="-128"/>
                <a:ea typeface="Meiryo UI" panose="020B0604030504040204" pitchFamily="34" charset="-128"/>
              </a:rPr>
              <a:t>3/25 140</a:t>
            </a:r>
            <a:r>
              <a:rPr lang="ja-JP" altLang="en-US" sz="1300">
                <a:latin typeface="Meiryo UI" panose="020B0604030504040204" pitchFamily="34" charset="-128"/>
                <a:ea typeface="Meiryo UI" panose="020B0604030504040204" pitchFamily="34" charset="-128"/>
              </a:rPr>
              <a:t>時間以上</a:t>
            </a:r>
            <a:endParaRPr lang="en-US" altLang="ja-JP" sz="1300" dirty="0">
              <a:latin typeface="Meiryo UI" panose="020B0604030504040204" pitchFamily="34" charset="-128"/>
              <a:ea typeface="Meiryo UI" panose="020B0604030504040204" pitchFamily="34" charset="-128"/>
            </a:endParaRPr>
          </a:p>
          <a:p>
            <a:pPr marL="0" indent="0">
              <a:lnSpc>
                <a:spcPct val="120000"/>
              </a:lnSpc>
              <a:buNone/>
            </a:pPr>
            <a:r>
              <a:rPr lang="en-JP" altLang="ja-JP" sz="1300" dirty="0">
                <a:latin typeface="Meiryo UI" panose="020B0604030504040204" pitchFamily="34" charset="-128"/>
                <a:ea typeface="Meiryo UI" panose="020B0604030504040204" pitchFamily="34" charset="-128"/>
              </a:rPr>
              <a:t>2</a:t>
            </a:r>
            <a:r>
              <a:rPr lang="ja-JP" altLang="en-JP" sz="1300">
                <a:latin typeface="Meiryo UI" panose="020B0604030504040204" pitchFamily="34" charset="-128"/>
                <a:ea typeface="Meiryo UI" panose="020B0604030504040204" pitchFamily="34" charset="-128"/>
              </a:rPr>
              <a:t>年生時</a:t>
            </a:r>
            <a:r>
              <a:rPr lang="ja-JP" altLang="en-US" sz="1300">
                <a:latin typeface="Meiryo UI" panose="020B0604030504040204" pitchFamily="34" charset="-128"/>
                <a:ea typeface="Meiryo UI" panose="020B0604030504040204" pitchFamily="34" charset="-128"/>
              </a:rPr>
              <a:t>：　</a:t>
            </a:r>
            <a:r>
              <a:rPr lang="en-JP" altLang="ja-JP" sz="1300" dirty="0">
                <a:latin typeface="Meiryo UI" panose="020B0604030504040204" pitchFamily="34" charset="-128"/>
                <a:ea typeface="Meiryo UI" panose="020B0604030504040204" pitchFamily="34" charset="-128"/>
              </a:rPr>
              <a:t>1</a:t>
            </a:r>
            <a:r>
              <a:rPr lang="ja-JP" altLang="en-JP" sz="1300">
                <a:latin typeface="Meiryo UI" panose="020B0604030504040204" pitchFamily="34" charset="-128"/>
                <a:ea typeface="Meiryo UI" panose="020B0604030504040204" pitchFamily="34" charset="-128"/>
              </a:rPr>
              <a:t>回</a:t>
            </a:r>
            <a:r>
              <a:rPr lang="ja-JP" altLang="en-US" sz="1300">
                <a:latin typeface="Meiryo UI" panose="020B0604030504040204" pitchFamily="34" charset="-128"/>
                <a:ea typeface="Meiryo UI" panose="020B0604030504040204" pitchFamily="34" charset="-128"/>
              </a:rPr>
              <a:t>：</a:t>
            </a:r>
            <a:r>
              <a:rPr lang="en-US" altLang="ja-JP" sz="1300" dirty="0">
                <a:latin typeface="Meiryo UI" panose="020B0604030504040204" pitchFamily="34" charset="-128"/>
                <a:ea typeface="Meiryo UI" panose="020B0604030504040204" pitchFamily="34" charset="-128"/>
              </a:rPr>
              <a:t>8/1</a:t>
            </a:r>
            <a:r>
              <a:rPr lang="ja-JP" altLang="en-US" sz="1300">
                <a:latin typeface="Meiryo UI" panose="020B0604030504040204" pitchFamily="34" charset="-128"/>
                <a:ea typeface="Meiryo UI" panose="020B0604030504040204" pitchFamily="34" charset="-128"/>
              </a:rPr>
              <a:t>～</a:t>
            </a:r>
            <a:r>
              <a:rPr lang="en-US" altLang="ja-JP" sz="1300" dirty="0">
                <a:latin typeface="Meiryo UI" panose="020B0604030504040204" pitchFamily="34" charset="-128"/>
                <a:ea typeface="Meiryo UI" panose="020B0604030504040204" pitchFamily="34" charset="-128"/>
              </a:rPr>
              <a:t>9/3 190</a:t>
            </a:r>
            <a:r>
              <a:rPr lang="ja-JP" altLang="en-US" sz="1300">
                <a:latin typeface="Meiryo UI" panose="020B0604030504040204" pitchFamily="34" charset="-128"/>
                <a:ea typeface="Meiryo UI" panose="020B0604030504040204" pitchFamily="34" charset="-128"/>
              </a:rPr>
              <a:t>時間以上</a:t>
            </a:r>
          </a:p>
        </p:txBody>
      </p:sp>
      <p:graphicFrame>
        <p:nvGraphicFramePr>
          <p:cNvPr id="15" name="Table 8">
            <a:extLst>
              <a:ext uri="{FF2B5EF4-FFF2-40B4-BE49-F238E27FC236}">
                <a16:creationId xmlns:a16="http://schemas.microsoft.com/office/drawing/2014/main" id="{322E98E3-D062-224B-9074-85E129AD4636}"/>
              </a:ext>
            </a:extLst>
          </p:cNvPr>
          <p:cNvGraphicFramePr>
            <a:graphicFrameLocks/>
          </p:cNvGraphicFramePr>
          <p:nvPr>
            <p:extLst>
              <p:ext uri="{D42A27DB-BD31-4B8C-83A1-F6EECF244321}">
                <p14:modId xmlns:p14="http://schemas.microsoft.com/office/powerpoint/2010/main" val="3254295946"/>
              </p:ext>
            </p:extLst>
          </p:nvPr>
        </p:nvGraphicFramePr>
        <p:xfrm>
          <a:off x="468313" y="555625"/>
          <a:ext cx="3959671" cy="2808312"/>
        </p:xfrm>
        <a:graphic>
          <a:graphicData uri="http://schemas.openxmlformats.org/drawingml/2006/table">
            <a:tbl>
              <a:tblPr firstRow="1" bandRow="1">
                <a:tableStyleId>{2D5ABB26-0587-4C30-8999-92F81FD0307C}</a:tableStyleId>
              </a:tblPr>
              <a:tblGrid>
                <a:gridCol w="503287">
                  <a:extLst>
                    <a:ext uri="{9D8B030D-6E8A-4147-A177-3AD203B41FA5}">
                      <a16:colId xmlns:a16="http://schemas.microsoft.com/office/drawing/2014/main" val="3399122262"/>
                    </a:ext>
                  </a:extLst>
                </a:gridCol>
                <a:gridCol w="1656184">
                  <a:extLst>
                    <a:ext uri="{9D8B030D-6E8A-4147-A177-3AD203B41FA5}">
                      <a16:colId xmlns:a16="http://schemas.microsoft.com/office/drawing/2014/main" val="32960142"/>
                    </a:ext>
                  </a:extLst>
                </a:gridCol>
                <a:gridCol w="1800200">
                  <a:extLst>
                    <a:ext uri="{9D8B030D-6E8A-4147-A177-3AD203B41FA5}">
                      <a16:colId xmlns:a16="http://schemas.microsoft.com/office/drawing/2014/main" val="64637676"/>
                    </a:ext>
                  </a:extLst>
                </a:gridCol>
              </a:tblGrid>
              <a:tr h="351039">
                <a:tc>
                  <a:txBody>
                    <a:bodyPr/>
                    <a:lstStyle/>
                    <a:p>
                      <a:pPr algn="ctr"/>
                      <a:r>
                        <a:rPr lang="en-JP" sz="1200" b="1" dirty="0">
                          <a:latin typeface="Meiryo UI" panose="020B0604030504040204" pitchFamily="34" charset="-128"/>
                          <a:ea typeface="Meiryo UI" panose="020B0604030504040204" pitchFamily="34" charset="-128"/>
                        </a:rPr>
                        <a:t>曜日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JP" sz="1200" b="1" dirty="0">
                          <a:latin typeface="Meiryo UI" panose="020B0604030504040204" pitchFamily="34" charset="-128"/>
                          <a:ea typeface="Meiryo UI" panose="020B0604030504040204" pitchFamily="34" charset="-128"/>
                        </a:rPr>
                        <a:t>午前（アルバイト）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JP" sz="1200" b="1" dirty="0">
                          <a:latin typeface="Meiryo UI" panose="020B0604030504040204" pitchFamily="34" charset="-128"/>
                          <a:ea typeface="Meiryo UI" panose="020B0604030504040204" pitchFamily="34" charset="-128"/>
                        </a:rPr>
                        <a:t>午後（日本語学校）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46414266"/>
                  </a:ext>
                </a:extLst>
              </a:tr>
              <a:tr h="351039">
                <a:tc>
                  <a:txBody>
                    <a:bodyPr/>
                    <a:lstStyle/>
                    <a:p>
                      <a:pPr algn="ctr"/>
                      <a:r>
                        <a:rPr lang="en-JP" sz="1200" b="1" dirty="0">
                          <a:latin typeface="Meiryo UI" panose="020B0604030504040204" pitchFamily="34" charset="-128"/>
                          <a:ea typeface="Meiryo UI" panose="020B0604030504040204" pitchFamily="34" charset="-128"/>
                        </a:rPr>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JP" sz="1100" b="1" dirty="0">
                          <a:solidFill>
                            <a:srgbClr val="00B050"/>
                          </a:solidFill>
                          <a:latin typeface="Meiryo UI" panose="020B0604030504040204" pitchFamily="34" charset="-128"/>
                          <a:ea typeface="Meiryo UI" panose="020B0604030504040204" pitchFamily="34" charset="-128"/>
                        </a:rPr>
                        <a:t>8:00</a:t>
                      </a:r>
                      <a:r>
                        <a:rPr lang="en-US" sz="1100" b="1" dirty="0">
                          <a:solidFill>
                            <a:srgbClr val="00B050"/>
                          </a:solidFill>
                          <a:latin typeface="Meiryo UI" panose="020B0604030504040204" pitchFamily="34" charset="-128"/>
                          <a:ea typeface="Meiryo UI" panose="020B0604030504040204" pitchFamily="34" charset="-128"/>
                        </a:rPr>
                        <a:t> </a:t>
                      </a:r>
                      <a:r>
                        <a:rPr lang="en-US" altLang="ja-JP" sz="1100" b="1" dirty="0">
                          <a:solidFill>
                            <a:srgbClr val="00B050"/>
                          </a:solidFill>
                          <a:latin typeface="Meiryo UI" panose="020B0604030504040204" pitchFamily="34" charset="-128"/>
                          <a:ea typeface="Meiryo UI" panose="020B0604030504040204" pitchFamily="34" charset="-128"/>
                        </a:rPr>
                        <a:t>〜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126115"/>
                  </a:ext>
                </a:extLst>
              </a:tr>
              <a:tr h="351039">
                <a:tc>
                  <a:txBody>
                    <a:bodyPr/>
                    <a:lstStyle/>
                    <a:p>
                      <a:pPr algn="ctr"/>
                      <a:r>
                        <a:rPr lang="en-JP" sz="1200" b="1" dirty="0">
                          <a:latin typeface="Meiryo UI" panose="020B0604030504040204" pitchFamily="34" charset="-128"/>
                          <a:ea typeface="Meiryo UI" panose="020B0604030504040204" pitchFamily="34" charset="-128"/>
                        </a:rPr>
                        <a:t>火</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b="1" dirty="0">
                          <a:solidFill>
                            <a:srgbClr val="00B050"/>
                          </a:solidFill>
                          <a:latin typeface="Meiryo UI" panose="020B0604030504040204" pitchFamily="34" charset="-128"/>
                          <a:ea typeface="Meiryo UI" panose="020B0604030504040204" pitchFamily="34" charset="-128"/>
                        </a:rPr>
                        <a:t>8:00 〜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034231"/>
                  </a:ext>
                </a:extLst>
              </a:tr>
              <a:tr h="351039">
                <a:tc>
                  <a:txBody>
                    <a:bodyPr/>
                    <a:lstStyle/>
                    <a:p>
                      <a:pPr algn="ctr"/>
                      <a:r>
                        <a:rPr lang="en-JP" sz="1200" b="1" dirty="0">
                          <a:latin typeface="Meiryo UI" panose="020B0604030504040204" pitchFamily="34" charset="-128"/>
                          <a:ea typeface="Meiryo UI" panose="020B0604030504040204" pitchFamily="34" charset="-128"/>
                        </a:rPr>
                        <a:t>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b="1" dirty="0">
                          <a:solidFill>
                            <a:srgbClr val="00B050"/>
                          </a:solidFill>
                          <a:latin typeface="Meiryo UI" panose="020B0604030504040204" pitchFamily="34" charset="-128"/>
                          <a:ea typeface="Meiryo UI" panose="020B0604030504040204" pitchFamily="34" charset="-128"/>
                        </a:rPr>
                        <a:t>8:00 〜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972984"/>
                  </a:ext>
                </a:extLst>
              </a:tr>
              <a:tr h="351039">
                <a:tc>
                  <a:txBody>
                    <a:bodyPr/>
                    <a:lstStyle/>
                    <a:p>
                      <a:pPr algn="ctr"/>
                      <a:r>
                        <a:rPr lang="en-JP" sz="1200" b="1" dirty="0">
                          <a:latin typeface="Meiryo UI" panose="020B0604030504040204" pitchFamily="34" charset="-128"/>
                          <a:ea typeface="Meiryo UI" panose="020B0604030504040204" pitchFamily="34" charset="-128"/>
                        </a:rPr>
                        <a:t>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b="1" dirty="0">
                          <a:solidFill>
                            <a:srgbClr val="00B050"/>
                          </a:solidFill>
                          <a:latin typeface="Meiryo UI" panose="020B0604030504040204" pitchFamily="34" charset="-128"/>
                          <a:ea typeface="Meiryo UI" panose="020B0604030504040204" pitchFamily="34" charset="-128"/>
                        </a:rPr>
                        <a:t>8:00 〜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780494"/>
                  </a:ext>
                </a:extLst>
              </a:tr>
              <a:tr h="351039">
                <a:tc>
                  <a:txBody>
                    <a:bodyPr/>
                    <a:lstStyle/>
                    <a:p>
                      <a:pPr algn="ctr"/>
                      <a:r>
                        <a:rPr lang="en-JP" sz="1200" b="1" dirty="0">
                          <a:latin typeface="Meiryo UI" panose="020B0604030504040204" pitchFamily="34" charset="-128"/>
                          <a:ea typeface="Meiryo UI" panose="020B0604030504040204" pitchFamily="34" charset="-128"/>
                        </a:rPr>
                        <a:t>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b="1" dirty="0">
                          <a:solidFill>
                            <a:srgbClr val="00B050"/>
                          </a:solidFill>
                          <a:latin typeface="Meiryo UI" panose="020B0604030504040204" pitchFamily="34" charset="-128"/>
                          <a:ea typeface="Meiryo UI" panose="020B0604030504040204" pitchFamily="34" charset="-128"/>
                        </a:rPr>
                        <a:t>8:00 〜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922809"/>
                  </a:ext>
                </a:extLst>
              </a:tr>
              <a:tr h="351039">
                <a:tc>
                  <a:txBody>
                    <a:bodyPr/>
                    <a:lstStyle/>
                    <a:p>
                      <a:pPr algn="ctr"/>
                      <a:r>
                        <a:rPr lang="en-JP" sz="1200" b="1" dirty="0">
                          <a:latin typeface="Meiryo UI" panose="020B0604030504040204" pitchFamily="34" charset="-128"/>
                          <a:ea typeface="Meiryo UI" panose="020B0604030504040204" pitchFamily="34" charset="-128"/>
                        </a:rPr>
                        <a:t>土</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gridSpan="2">
                  <a:txBody>
                    <a:bodyPr/>
                    <a:lstStyle/>
                    <a:p>
                      <a:pPr algn="ctr"/>
                      <a:r>
                        <a:rPr lang="en-JP" sz="1200" b="1" dirty="0">
                          <a:solidFill>
                            <a:srgbClr val="00B050"/>
                          </a:solidFill>
                          <a:latin typeface="Meiryo UI" panose="020B0604030504040204" pitchFamily="34" charset="-128"/>
                          <a:ea typeface="Meiryo UI" panose="020B0604030504040204" pitchFamily="34" charset="-128"/>
                        </a:rPr>
                        <a:t>アルバイト（8時間）または休養日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hMerge="1">
                  <a:txBody>
                    <a:bodyPr/>
                    <a:lstStyle/>
                    <a:p>
                      <a:pPr algn="ctr"/>
                      <a:endParaRPr lang="en-JP" sz="1100" dirty="0">
                        <a:latin typeface="Meiryo UI" panose="020B0604030504040204" pitchFamily="34" charset="-128"/>
                        <a:ea typeface="Meiryo UI" panose="020B0604030504040204" pitchFamily="34"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440680"/>
                  </a:ext>
                </a:extLst>
              </a:tr>
              <a:tr h="351039">
                <a:tc>
                  <a:txBody>
                    <a:bodyPr/>
                    <a:lstStyle/>
                    <a:p>
                      <a:pPr algn="ctr"/>
                      <a:r>
                        <a:rPr lang="en-JP" sz="1200" b="1" dirty="0">
                          <a:latin typeface="Meiryo UI" panose="020B0604030504040204" pitchFamily="34" charset="-128"/>
                          <a:ea typeface="Meiryo UI" panose="020B0604030504040204" pitchFamily="34"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vMerge="1">
                  <a:txBody>
                    <a:bodyPr/>
                    <a:lstStyle/>
                    <a:p>
                      <a:pPr algn="ctr"/>
                      <a:endParaRPr lang="en-JP" sz="1100" dirty="0">
                        <a:latin typeface="Meiryo UI" panose="020B0604030504040204" pitchFamily="34" charset="-128"/>
                        <a:ea typeface="Meiryo UI" panose="020B0604030504040204" pitchFamily="34"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vMerge="1">
                  <a:txBody>
                    <a:bodyPr/>
                    <a:lstStyle/>
                    <a:p>
                      <a:pPr algn="ctr"/>
                      <a:endParaRPr lang="en-JP" sz="1100" dirty="0">
                        <a:latin typeface="Meiryo UI" panose="020B0604030504040204" pitchFamily="34" charset="-128"/>
                        <a:ea typeface="Meiryo UI" panose="020B0604030504040204" pitchFamily="34"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950177"/>
                  </a:ext>
                </a:extLst>
              </a:tr>
            </a:tbl>
          </a:graphicData>
        </a:graphic>
      </p:graphicFrame>
      <p:graphicFrame>
        <p:nvGraphicFramePr>
          <p:cNvPr id="16" name="Table 8">
            <a:extLst>
              <a:ext uri="{FF2B5EF4-FFF2-40B4-BE49-F238E27FC236}">
                <a16:creationId xmlns:a16="http://schemas.microsoft.com/office/drawing/2014/main" id="{710F8A98-5D60-C27B-7EB5-A079E46022D7}"/>
              </a:ext>
            </a:extLst>
          </p:cNvPr>
          <p:cNvGraphicFramePr>
            <a:graphicFrameLocks/>
          </p:cNvGraphicFramePr>
          <p:nvPr>
            <p:extLst>
              <p:ext uri="{D42A27DB-BD31-4B8C-83A1-F6EECF244321}">
                <p14:modId xmlns:p14="http://schemas.microsoft.com/office/powerpoint/2010/main" val="2095626106"/>
              </p:ext>
            </p:extLst>
          </p:nvPr>
        </p:nvGraphicFramePr>
        <p:xfrm>
          <a:off x="4716785" y="555526"/>
          <a:ext cx="3959671" cy="2808312"/>
        </p:xfrm>
        <a:graphic>
          <a:graphicData uri="http://schemas.openxmlformats.org/drawingml/2006/table">
            <a:tbl>
              <a:tblPr firstRow="1" bandRow="1">
                <a:tableStyleId>{2D5ABB26-0587-4C30-8999-92F81FD0307C}</a:tableStyleId>
              </a:tblPr>
              <a:tblGrid>
                <a:gridCol w="503287">
                  <a:extLst>
                    <a:ext uri="{9D8B030D-6E8A-4147-A177-3AD203B41FA5}">
                      <a16:colId xmlns:a16="http://schemas.microsoft.com/office/drawing/2014/main" val="3399122262"/>
                    </a:ext>
                  </a:extLst>
                </a:gridCol>
                <a:gridCol w="3456384">
                  <a:extLst>
                    <a:ext uri="{9D8B030D-6E8A-4147-A177-3AD203B41FA5}">
                      <a16:colId xmlns:a16="http://schemas.microsoft.com/office/drawing/2014/main" val="32960142"/>
                    </a:ext>
                  </a:extLst>
                </a:gridCol>
              </a:tblGrid>
              <a:tr h="351039">
                <a:tc>
                  <a:txBody>
                    <a:bodyPr/>
                    <a:lstStyle/>
                    <a:p>
                      <a:pPr algn="ctr">
                        <a:lnSpc>
                          <a:spcPct val="110000"/>
                        </a:lnSpc>
                      </a:pPr>
                      <a:r>
                        <a:rPr lang="en-JP" sz="1200" b="1" dirty="0">
                          <a:latin typeface="Meiryo UI" panose="020B0604030504040204" pitchFamily="34" charset="-128"/>
                          <a:ea typeface="Meiryo UI" panose="020B0604030504040204" pitchFamily="34" charset="-128"/>
                        </a:rPr>
                        <a:t>曜日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0000"/>
                        </a:lnSpc>
                      </a:pPr>
                      <a:r>
                        <a:rPr lang="en-JP" sz="1200" b="1" dirty="0">
                          <a:latin typeface="Meiryo UI" panose="020B0604030504040204" pitchFamily="34" charset="-128"/>
                          <a:ea typeface="Meiryo UI" panose="020B0604030504040204" pitchFamily="34" charset="-128"/>
                        </a:rPr>
                        <a:t>午前/午後（介護専門学校）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46414266"/>
                  </a:ext>
                </a:extLst>
              </a:tr>
              <a:tr h="351039">
                <a:tc>
                  <a:txBody>
                    <a:bodyPr/>
                    <a:lstStyle/>
                    <a:p>
                      <a:pPr algn="ctr">
                        <a:lnSpc>
                          <a:spcPct val="110000"/>
                        </a:lnSpc>
                      </a:pPr>
                      <a:r>
                        <a:rPr lang="en-JP" sz="1200" b="1" dirty="0">
                          <a:latin typeface="Meiryo UI" panose="020B0604030504040204" pitchFamily="34" charset="-128"/>
                          <a:ea typeface="Meiryo UI" panose="020B0604030504040204" pitchFamily="34" charset="-128"/>
                        </a:rPr>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lang="en-JP" sz="1100" dirty="0">
                          <a:latin typeface="Meiryo UI" panose="020B0604030504040204" pitchFamily="34" charset="-128"/>
                          <a:ea typeface="Meiryo UI" panose="020B0604030504040204" pitchFamily="34" charset="-128"/>
                        </a:rPr>
                        <a:t>9:10</a:t>
                      </a:r>
                      <a:r>
                        <a:rPr lang="en-US" sz="1100" dirty="0">
                          <a:latin typeface="Meiryo UI" panose="020B0604030504040204" pitchFamily="34" charset="-128"/>
                          <a:ea typeface="Meiryo UI" panose="020B0604030504040204" pitchFamily="34" charset="-128"/>
                        </a:rPr>
                        <a:t> </a:t>
                      </a:r>
                      <a:r>
                        <a:rPr lang="en-US" altLang="ja-JP" sz="1100" dirty="0">
                          <a:latin typeface="Meiryo UI" panose="020B0604030504040204" pitchFamily="34" charset="-128"/>
                          <a:ea typeface="Meiryo UI" panose="020B0604030504040204" pitchFamily="34" charset="-128"/>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126115"/>
                  </a:ext>
                </a:extLst>
              </a:tr>
              <a:tr h="351039">
                <a:tc>
                  <a:txBody>
                    <a:bodyPr/>
                    <a:lstStyle/>
                    <a:p>
                      <a:pPr algn="ctr">
                        <a:lnSpc>
                          <a:spcPct val="110000"/>
                        </a:lnSpc>
                      </a:pPr>
                      <a:r>
                        <a:rPr lang="en-JP" sz="1200" b="1" dirty="0">
                          <a:latin typeface="Meiryo UI" panose="020B0604030504040204" pitchFamily="34" charset="-128"/>
                          <a:ea typeface="Meiryo UI" panose="020B0604030504040204" pitchFamily="34" charset="-128"/>
                        </a:rPr>
                        <a:t>火</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kumimoji="0" lang="en-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9:10</a:t>
                      </a:r>
                      <a:r>
                        <a:rPr kumimoji="0" lang="en-US"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034231"/>
                  </a:ext>
                </a:extLst>
              </a:tr>
              <a:tr h="351039">
                <a:tc>
                  <a:txBody>
                    <a:bodyPr/>
                    <a:lstStyle/>
                    <a:p>
                      <a:pPr algn="ctr">
                        <a:lnSpc>
                          <a:spcPct val="110000"/>
                        </a:lnSpc>
                      </a:pPr>
                      <a:r>
                        <a:rPr lang="en-JP" sz="1200" b="1" dirty="0">
                          <a:latin typeface="Meiryo UI" panose="020B0604030504040204" pitchFamily="34" charset="-128"/>
                          <a:ea typeface="Meiryo UI" panose="020B0604030504040204" pitchFamily="34" charset="-128"/>
                        </a:rPr>
                        <a:t>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kumimoji="0" lang="en-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9:10</a:t>
                      </a:r>
                      <a:r>
                        <a:rPr kumimoji="0" lang="en-US"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972984"/>
                  </a:ext>
                </a:extLst>
              </a:tr>
              <a:tr h="351039">
                <a:tc>
                  <a:txBody>
                    <a:bodyPr/>
                    <a:lstStyle/>
                    <a:p>
                      <a:pPr algn="ctr">
                        <a:lnSpc>
                          <a:spcPct val="110000"/>
                        </a:lnSpc>
                      </a:pPr>
                      <a:r>
                        <a:rPr lang="en-JP" sz="1200" b="1" dirty="0">
                          <a:latin typeface="Meiryo UI" panose="020B0604030504040204" pitchFamily="34" charset="-128"/>
                          <a:ea typeface="Meiryo UI" panose="020B0604030504040204" pitchFamily="34" charset="-128"/>
                        </a:rPr>
                        <a:t>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kumimoji="0" lang="en-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9:10</a:t>
                      </a:r>
                      <a:r>
                        <a:rPr kumimoji="0" lang="en-US"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780494"/>
                  </a:ext>
                </a:extLst>
              </a:tr>
              <a:tr h="351039">
                <a:tc>
                  <a:txBody>
                    <a:bodyPr/>
                    <a:lstStyle/>
                    <a:p>
                      <a:pPr algn="ctr">
                        <a:lnSpc>
                          <a:spcPct val="110000"/>
                        </a:lnSpc>
                      </a:pPr>
                      <a:r>
                        <a:rPr lang="en-JP" sz="1200" b="1" dirty="0">
                          <a:latin typeface="Meiryo UI" panose="020B0604030504040204" pitchFamily="34" charset="-128"/>
                          <a:ea typeface="Meiryo UI" panose="020B0604030504040204" pitchFamily="34" charset="-128"/>
                        </a:rPr>
                        <a:t>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kumimoji="0" lang="en-JP" sz="11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9:10</a:t>
                      </a:r>
                      <a:r>
                        <a:rPr kumimoji="0" lang="en-US" sz="11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922809"/>
                  </a:ext>
                </a:extLst>
              </a:tr>
              <a:tr h="351039">
                <a:tc>
                  <a:txBody>
                    <a:bodyPr/>
                    <a:lstStyle/>
                    <a:p>
                      <a:pPr algn="ctr">
                        <a:lnSpc>
                          <a:spcPct val="110000"/>
                        </a:lnSpc>
                      </a:pPr>
                      <a:r>
                        <a:rPr lang="en-JP" sz="1200" b="1" dirty="0">
                          <a:latin typeface="Meiryo UI" panose="020B0604030504040204" pitchFamily="34" charset="-128"/>
                          <a:ea typeface="Meiryo UI" panose="020B0604030504040204" pitchFamily="34" charset="-128"/>
                        </a:rPr>
                        <a:t>土</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lnSpc>
                          <a:spcPct val="110000"/>
                        </a:lnSpc>
                      </a:pPr>
                      <a:r>
                        <a:rPr lang="en-JP" sz="1200" b="1" dirty="0">
                          <a:solidFill>
                            <a:srgbClr val="00B050"/>
                          </a:solidFill>
                          <a:latin typeface="Meiryo UI" panose="020B0604030504040204" pitchFamily="34" charset="-128"/>
                          <a:ea typeface="Meiryo UI" panose="020B0604030504040204" pitchFamily="34" charset="-128"/>
                        </a:rPr>
                        <a:t>アルバイト（8時間）または休養日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440680"/>
                  </a:ext>
                </a:extLst>
              </a:tr>
              <a:tr h="351039">
                <a:tc>
                  <a:txBody>
                    <a:bodyPr/>
                    <a:lstStyle/>
                    <a:p>
                      <a:pPr algn="ctr">
                        <a:lnSpc>
                          <a:spcPct val="110000"/>
                        </a:lnSpc>
                      </a:pPr>
                      <a:r>
                        <a:rPr lang="en-JP" sz="1200" b="1" dirty="0">
                          <a:latin typeface="Meiryo UI" panose="020B0604030504040204" pitchFamily="34" charset="-128"/>
                          <a:ea typeface="Meiryo UI" panose="020B0604030504040204" pitchFamily="34"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lang="en-JP" sz="1100" dirty="0">
                        <a:latin typeface="Meiryo UI" panose="020B0604030504040204" pitchFamily="34" charset="-128"/>
                        <a:ea typeface="Meiryo UI" panose="020B0604030504040204" pitchFamily="34"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950177"/>
                  </a:ext>
                </a:extLst>
              </a:tr>
            </a:tbl>
          </a:graphicData>
        </a:graphic>
      </p:graphicFrame>
    </p:spTree>
    <p:extLst>
      <p:ext uri="{BB962C8B-B14F-4D97-AF65-F5344CB8AC3E}">
        <p14:creationId xmlns:p14="http://schemas.microsoft.com/office/powerpoint/2010/main" val="196186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706CC-6EBE-B5A4-50F4-D70CDC72885B}"/>
              </a:ext>
            </a:extLst>
          </p:cNvPr>
          <p:cNvSpPr>
            <a:spLocks noGrp="1"/>
          </p:cNvSpPr>
          <p:nvPr>
            <p:ph idx="1"/>
          </p:nvPr>
        </p:nvSpPr>
        <p:spPr>
          <a:xfrm>
            <a:off x="467544" y="555526"/>
            <a:ext cx="8208000" cy="2016224"/>
          </a:xfrm>
        </p:spPr>
        <p:txBody>
          <a:bodyPr/>
          <a:lstStyle/>
          <a:p>
            <a:pPr>
              <a:lnSpc>
                <a:spcPct val="120000"/>
              </a:lnSpc>
            </a:pPr>
            <a:r>
              <a:rPr lang="ja-JP" altLang="en-US" sz="1800">
                <a:latin typeface="Meiryo UI" panose="020B0604030504040204" pitchFamily="34" charset="-128"/>
                <a:ea typeface="Meiryo UI" panose="020B0604030504040204" pitchFamily="34" charset="-128"/>
              </a:rPr>
              <a:t>日本語学校と介護専門学校在学は、創造会内の介護施設でアルバイトをします</a:t>
            </a:r>
          </a:p>
          <a:p>
            <a:pPr>
              <a:lnSpc>
                <a:spcPct val="120000"/>
              </a:lnSpc>
            </a:pPr>
            <a:r>
              <a:rPr lang="ja-JP" altLang="en-US" sz="1800">
                <a:latin typeface="Meiryo UI" panose="020B0604030504040204" pitchFamily="34" charset="-128"/>
                <a:ea typeface="Meiryo UI" panose="020B0604030504040204" pitchFamily="34" charset="-128"/>
              </a:rPr>
              <a:t>介護専門学校在学時は授業数が多いので、</a:t>
            </a:r>
            <a:r>
              <a:rPr lang="ja-JP" altLang="en-US" sz="1800" b="1">
                <a:solidFill>
                  <a:srgbClr val="C00000"/>
                </a:solidFill>
                <a:latin typeface="Meiryo UI" panose="020B0604030504040204" pitchFamily="34" charset="-128"/>
                <a:ea typeface="Meiryo UI" panose="020B0604030504040204" pitchFamily="34" charset="-128"/>
              </a:rPr>
              <a:t>日本語学校在学時と比べて</a:t>
            </a:r>
            <a:br>
              <a:rPr lang="en-US" altLang="ja-JP" sz="1800" b="1" dirty="0">
                <a:solidFill>
                  <a:srgbClr val="C00000"/>
                </a:solidFill>
                <a:latin typeface="Meiryo UI" panose="020B0604030504040204" pitchFamily="34" charset="-128"/>
                <a:ea typeface="Meiryo UI" panose="020B0604030504040204" pitchFamily="34" charset="-128"/>
              </a:rPr>
            </a:br>
            <a:r>
              <a:rPr lang="ja-JP" altLang="en-US" sz="1800" b="1">
                <a:solidFill>
                  <a:srgbClr val="C00000"/>
                </a:solidFill>
                <a:latin typeface="Meiryo UI" panose="020B0604030504040204" pitchFamily="34" charset="-128"/>
                <a:ea typeface="Meiryo UI" panose="020B0604030504040204" pitchFamily="34" charset="-128"/>
              </a:rPr>
              <a:t>アルバイト時間が少なくなります</a:t>
            </a:r>
            <a:endParaRPr lang="en-US" altLang="ja-JP" sz="1800" b="1" dirty="0">
              <a:solidFill>
                <a:srgbClr val="C00000"/>
              </a:solidFill>
              <a:latin typeface="Meiryo UI" panose="020B0604030504040204" pitchFamily="34" charset="-128"/>
              <a:ea typeface="Meiryo UI" panose="020B0604030504040204" pitchFamily="34" charset="-128"/>
            </a:endParaRPr>
          </a:p>
          <a:p>
            <a:pPr>
              <a:lnSpc>
                <a:spcPct val="120000"/>
              </a:lnSpc>
            </a:pPr>
            <a:r>
              <a:rPr lang="ja-JP" altLang="en-US" sz="1800">
                <a:latin typeface="游ゴシック" panose="020B0400000000000000" charset="-128"/>
                <a:ea typeface="游ゴシック" panose="020B0400000000000000" charset="-128"/>
              </a:rPr>
              <a:t>アルバイト時間は</a:t>
            </a:r>
            <a:r>
              <a:rPr lang="en-US" altLang="ja-JP" sz="1800" b="1" dirty="0">
                <a:latin typeface="游ゴシック" panose="020B0400000000000000" charset="-128"/>
                <a:ea typeface="游ゴシック" panose="020B0400000000000000" charset="-128"/>
              </a:rPr>
              <a:t>1</a:t>
            </a:r>
            <a:r>
              <a:rPr lang="ja-JP" altLang="en-US" sz="1800" b="1">
                <a:latin typeface="游ゴシック" panose="020B0400000000000000" charset="-128"/>
                <a:ea typeface="游ゴシック" panose="020B0400000000000000" charset="-128"/>
              </a:rPr>
              <a:t>週間</a:t>
            </a:r>
            <a:r>
              <a:rPr lang="en-US" altLang="ja-JP" sz="1800" b="1" dirty="0">
                <a:latin typeface="游ゴシック" panose="020B0400000000000000" charset="-128"/>
                <a:ea typeface="游ゴシック" panose="020B0400000000000000" charset="-128"/>
              </a:rPr>
              <a:t>28</a:t>
            </a:r>
            <a:r>
              <a:rPr lang="ja-JP" altLang="en-US" sz="1800" b="1">
                <a:latin typeface="游ゴシック" panose="020B0400000000000000" charset="-128"/>
                <a:ea typeface="游ゴシック" panose="020B0400000000000000" charset="-128"/>
              </a:rPr>
              <a:t>時間以内</a:t>
            </a:r>
            <a:r>
              <a:rPr lang="ja-JP" altLang="en-US" sz="1800">
                <a:latin typeface="游ゴシック" panose="020B0400000000000000" charset="-128"/>
                <a:ea typeface="游ゴシック" panose="020B0400000000000000" charset="-128"/>
              </a:rPr>
              <a:t>、夏冬春休暇は</a:t>
            </a:r>
            <a:r>
              <a:rPr lang="en-US" altLang="ja-JP" sz="1800" b="1" dirty="0">
                <a:latin typeface="游ゴシック" panose="020B0400000000000000" charset="-128"/>
                <a:ea typeface="游ゴシック" panose="020B0400000000000000" charset="-128"/>
              </a:rPr>
              <a:t>1</a:t>
            </a:r>
            <a:r>
              <a:rPr lang="ja-JP" altLang="en-US" sz="1800" b="1">
                <a:latin typeface="游ゴシック" panose="020B0400000000000000" charset="-128"/>
                <a:ea typeface="游ゴシック" panose="020B0400000000000000" charset="-128"/>
              </a:rPr>
              <a:t>週間</a:t>
            </a:r>
            <a:r>
              <a:rPr lang="en-US" altLang="ja-JP" sz="1800" b="1" dirty="0">
                <a:latin typeface="游ゴシック" panose="020B0400000000000000" charset="-128"/>
                <a:ea typeface="游ゴシック" panose="020B0400000000000000" charset="-128"/>
              </a:rPr>
              <a:t>40</a:t>
            </a:r>
            <a:r>
              <a:rPr lang="ja-JP" altLang="en-US" sz="1800" b="1">
                <a:latin typeface="游ゴシック" panose="020B0400000000000000" charset="-128"/>
                <a:ea typeface="游ゴシック" panose="020B0400000000000000" charset="-128"/>
              </a:rPr>
              <a:t>時間以内</a:t>
            </a:r>
            <a:r>
              <a:rPr lang="ja-JP" altLang="en-US" sz="1800">
                <a:latin typeface="游ゴシック" panose="020B0400000000000000" charset="-128"/>
                <a:ea typeface="游ゴシック" panose="020B0400000000000000" charset="-128"/>
              </a:rPr>
              <a:t>です</a:t>
            </a:r>
          </a:p>
        </p:txBody>
      </p:sp>
      <p:sp>
        <p:nvSpPr>
          <p:cNvPr id="3" name="Footer Placeholder 2">
            <a:extLst>
              <a:ext uri="{FF2B5EF4-FFF2-40B4-BE49-F238E27FC236}">
                <a16:creationId xmlns:a16="http://schemas.microsoft.com/office/drawing/2014/main" id="{8C16CE2F-1CAD-D91F-243F-EE570F5884E8}"/>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093A254-CB80-7EDA-009F-183D976BE262}"/>
              </a:ext>
            </a:extLst>
          </p:cNvPr>
          <p:cNvSpPr>
            <a:spLocks noGrp="1"/>
          </p:cNvSpPr>
          <p:nvPr>
            <p:ph type="sldNum" sz="quarter" idx="12"/>
          </p:nvPr>
        </p:nvSpPr>
        <p:spPr/>
        <p:txBody>
          <a:bodyPr/>
          <a:lstStyle/>
          <a:p>
            <a:fld id="{5E2883CD-35B5-2449-8471-2FC75F918209}" type="slidenum">
              <a:rPr lang="en-US" smtClean="0"/>
              <a:pPr/>
              <a:t>13</a:t>
            </a:fld>
            <a:endParaRPr lang="en-US"/>
          </a:p>
        </p:txBody>
      </p:sp>
      <p:sp>
        <p:nvSpPr>
          <p:cNvPr id="5" name="Title 4">
            <a:extLst>
              <a:ext uri="{FF2B5EF4-FFF2-40B4-BE49-F238E27FC236}">
                <a16:creationId xmlns:a16="http://schemas.microsoft.com/office/drawing/2014/main" id="{142D1739-960C-5BA3-D953-A0CEECDA6D29}"/>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アルバイトについて</a:t>
            </a:r>
          </a:p>
        </p:txBody>
      </p:sp>
      <p:graphicFrame>
        <p:nvGraphicFramePr>
          <p:cNvPr id="6" name="Table 6">
            <a:extLst>
              <a:ext uri="{FF2B5EF4-FFF2-40B4-BE49-F238E27FC236}">
                <a16:creationId xmlns:a16="http://schemas.microsoft.com/office/drawing/2014/main" id="{0AAEEE06-46D8-E36E-C6C1-3808569211D8}"/>
              </a:ext>
            </a:extLst>
          </p:cNvPr>
          <p:cNvGraphicFramePr>
            <a:graphicFrameLocks noGrp="1"/>
          </p:cNvGraphicFramePr>
          <p:nvPr>
            <p:extLst>
              <p:ext uri="{D42A27DB-BD31-4B8C-83A1-F6EECF244321}">
                <p14:modId xmlns:p14="http://schemas.microsoft.com/office/powerpoint/2010/main" val="3266952444"/>
              </p:ext>
            </p:extLst>
          </p:nvPr>
        </p:nvGraphicFramePr>
        <p:xfrm>
          <a:off x="467544" y="2571750"/>
          <a:ext cx="8208000" cy="1368153"/>
        </p:xfrm>
        <a:graphic>
          <a:graphicData uri="http://schemas.openxmlformats.org/drawingml/2006/table">
            <a:tbl>
              <a:tblPr firstRow="1" bandRow="1">
                <a:tableStyleId>{2D5ABB26-0587-4C30-8999-92F81FD0307C}</a:tableStyleId>
              </a:tblPr>
              <a:tblGrid>
                <a:gridCol w="1368152">
                  <a:extLst>
                    <a:ext uri="{9D8B030D-6E8A-4147-A177-3AD203B41FA5}">
                      <a16:colId xmlns:a16="http://schemas.microsoft.com/office/drawing/2014/main" val="306134322"/>
                    </a:ext>
                  </a:extLst>
                </a:gridCol>
                <a:gridCol w="3419924">
                  <a:extLst>
                    <a:ext uri="{9D8B030D-6E8A-4147-A177-3AD203B41FA5}">
                      <a16:colId xmlns:a16="http://schemas.microsoft.com/office/drawing/2014/main" val="1331338789"/>
                    </a:ext>
                  </a:extLst>
                </a:gridCol>
                <a:gridCol w="3419924">
                  <a:extLst>
                    <a:ext uri="{9D8B030D-6E8A-4147-A177-3AD203B41FA5}">
                      <a16:colId xmlns:a16="http://schemas.microsoft.com/office/drawing/2014/main" val="4245512157"/>
                    </a:ext>
                  </a:extLst>
                </a:gridCol>
              </a:tblGrid>
              <a:tr h="456051">
                <a:tc>
                  <a:txBody>
                    <a:bodyPr/>
                    <a:lstStyle/>
                    <a:p>
                      <a:pPr algn="ct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ja-JP" altLang="en-US" sz="1400" b="1">
                          <a:latin typeface="Meiryo UI" panose="020B0604030504040204" pitchFamily="34" charset="-128"/>
                          <a:ea typeface="Meiryo UI" panose="020B0604030504040204" pitchFamily="34" charset="-128"/>
                        </a:rPr>
                        <a:t>日本語学校在学時</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ja-JP" altLang="en-US" sz="1400" b="1">
                          <a:latin typeface="Meiryo UI" panose="020B0604030504040204" pitchFamily="34" charset="-128"/>
                          <a:ea typeface="Meiryo UI" panose="020B0604030504040204" pitchFamily="34" charset="-128"/>
                        </a:rPr>
                        <a:t>介護専門学校在学時</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60937402"/>
                  </a:ext>
                </a:extLst>
              </a:tr>
              <a:tr h="456051">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ja-JP" altLang="en-US" sz="1400" b="1">
                          <a:latin typeface="Meiryo UI" panose="020B0604030504040204" pitchFamily="34" charset="-128"/>
                          <a:ea typeface="Meiryo UI" panose="020B0604030504040204" pitchFamily="34" charset="-128"/>
                        </a:rPr>
                        <a:t>就労時間</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altLang="ja-JP" sz="1400" b="1" dirty="0">
                          <a:latin typeface="Meiryo UI" panose="020B0604030504040204" pitchFamily="34" charset="-128"/>
                          <a:ea typeface="Meiryo UI" panose="020B0604030504040204" pitchFamily="34" charset="-128"/>
                        </a:rPr>
                        <a:t>96</a:t>
                      </a:r>
                      <a:r>
                        <a:rPr lang="ja-JP" altLang="en-US" sz="1400" b="1">
                          <a:latin typeface="Meiryo UI" panose="020B0604030504040204" pitchFamily="34" charset="-128"/>
                          <a:ea typeface="Meiryo UI" panose="020B0604030504040204" pitchFamily="34" charset="-128"/>
                        </a:rPr>
                        <a:t>時間</a:t>
                      </a:r>
                      <a:r>
                        <a:rPr lang="en-US" altLang="ja-JP" sz="1400" b="1" dirty="0">
                          <a:latin typeface="Meiryo UI" panose="020B0604030504040204" pitchFamily="34" charset="-128"/>
                          <a:ea typeface="Meiryo UI" panose="020B0604030504040204" pitchFamily="34" charset="-128"/>
                        </a:rPr>
                        <a:t>/</a:t>
                      </a:r>
                      <a:r>
                        <a:rPr lang="ja-JP" altLang="en-US" sz="1400" b="1">
                          <a:latin typeface="Meiryo UI" panose="020B0604030504040204" pitchFamily="34" charset="-128"/>
                          <a:ea typeface="Meiryo UI" panose="020B0604030504040204" pitchFamily="34" charset="-128"/>
                        </a:rPr>
                        <a:t>月</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altLang="ja-JP" sz="1400" b="1" dirty="0">
                          <a:latin typeface="Meiryo UI" panose="020B0604030504040204" pitchFamily="34" charset="-128"/>
                          <a:ea typeface="Meiryo UI" panose="020B0604030504040204" pitchFamily="34" charset="-128"/>
                        </a:rPr>
                        <a:t>81</a:t>
                      </a:r>
                      <a:r>
                        <a:rPr lang="ja-JP" altLang="en-US" sz="1400" b="1">
                          <a:latin typeface="Meiryo UI" panose="020B0604030504040204" pitchFamily="34" charset="-128"/>
                          <a:ea typeface="Meiryo UI" panose="020B0604030504040204" pitchFamily="34" charset="-128"/>
                        </a:rPr>
                        <a:t>時間</a:t>
                      </a:r>
                      <a:r>
                        <a:rPr lang="en-US" altLang="ja-JP" sz="1400" b="1" dirty="0">
                          <a:latin typeface="Meiryo UI" panose="020B0604030504040204" pitchFamily="34" charset="-128"/>
                          <a:ea typeface="Meiryo UI" panose="020B0604030504040204" pitchFamily="34" charset="-128"/>
                        </a:rPr>
                        <a:t>/</a:t>
                      </a:r>
                      <a:r>
                        <a:rPr lang="ja-JP" altLang="en-US" sz="1400" b="1">
                          <a:latin typeface="Meiryo UI" panose="020B0604030504040204" pitchFamily="34" charset="-128"/>
                          <a:ea typeface="Meiryo UI" panose="020B0604030504040204" pitchFamily="34" charset="-128"/>
                        </a:rPr>
                        <a:t>月</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237343"/>
                  </a:ext>
                </a:extLst>
              </a:tr>
              <a:tr h="456051">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ja-JP" altLang="en-US" sz="1400" b="1">
                          <a:latin typeface="Meiryo UI" panose="020B0604030504040204" pitchFamily="34" charset="-128"/>
                          <a:ea typeface="Meiryo UI" panose="020B0604030504040204" pitchFamily="34" charset="-128"/>
                        </a:rPr>
                        <a:t>給与（目安）</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altLang="ja-JP" sz="1400" b="1" dirty="0">
                          <a:latin typeface="Meiryo UI" panose="020B0604030504040204" pitchFamily="34" charset="-128"/>
                          <a:ea typeface="Meiryo UI" panose="020B0604030504040204" pitchFamily="34" charset="-128"/>
                        </a:rPr>
                        <a:t>110,000</a:t>
                      </a:r>
                      <a:r>
                        <a:rPr lang="ja-JP" altLang="en-US" sz="1400" b="1">
                          <a:latin typeface="Meiryo UI" panose="020B0604030504040204" pitchFamily="34" charset="-128"/>
                          <a:ea typeface="Meiryo UI" panose="020B0604030504040204" pitchFamily="34" charset="-128"/>
                        </a:rPr>
                        <a:t>円</a:t>
                      </a:r>
                      <a:r>
                        <a:rPr lang="en-US" altLang="ja-JP" sz="1400" b="1" dirty="0">
                          <a:latin typeface="Meiryo UI" panose="020B0604030504040204" pitchFamily="34" charset="-128"/>
                          <a:ea typeface="Meiryo UI" panose="020B0604030504040204" pitchFamily="34" charset="-128"/>
                        </a:rPr>
                        <a:t>/</a:t>
                      </a:r>
                      <a:r>
                        <a:rPr lang="ja-JP" altLang="en-US" sz="1400" b="1">
                          <a:latin typeface="Meiryo UI" panose="020B0604030504040204" pitchFamily="34" charset="-128"/>
                          <a:ea typeface="Meiryo UI" panose="020B0604030504040204" pitchFamily="34" charset="-128"/>
                        </a:rPr>
                        <a:t>月</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altLang="ja-JP" sz="1400" b="1" dirty="0">
                          <a:latin typeface="Meiryo UI" panose="020B0604030504040204" pitchFamily="34" charset="-128"/>
                          <a:ea typeface="Meiryo UI" panose="020B0604030504040204" pitchFamily="34" charset="-128"/>
                        </a:rPr>
                        <a:t>85,000</a:t>
                      </a:r>
                      <a:r>
                        <a:rPr lang="ja-JP" altLang="en-US" sz="1400" b="1">
                          <a:latin typeface="Meiryo UI" panose="020B0604030504040204" pitchFamily="34" charset="-128"/>
                          <a:ea typeface="Meiryo UI" panose="020B0604030504040204" pitchFamily="34" charset="-128"/>
                        </a:rPr>
                        <a:t>円</a:t>
                      </a:r>
                      <a:r>
                        <a:rPr lang="en-US" altLang="ja-JP" sz="1400" b="1" dirty="0">
                          <a:latin typeface="Meiryo UI" panose="020B0604030504040204" pitchFamily="34" charset="-128"/>
                          <a:ea typeface="Meiryo UI" panose="020B0604030504040204" pitchFamily="34" charset="-128"/>
                        </a:rPr>
                        <a:t>/</a:t>
                      </a:r>
                      <a:r>
                        <a:rPr lang="ja-JP" altLang="en-US" sz="1400" b="1">
                          <a:latin typeface="Meiryo UI" panose="020B0604030504040204" pitchFamily="34" charset="-128"/>
                          <a:ea typeface="Meiryo UI" panose="020B0604030504040204" pitchFamily="34" charset="-128"/>
                        </a:rPr>
                        <a:t>月</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705643"/>
                  </a:ext>
                </a:extLst>
              </a:tr>
            </a:tbl>
          </a:graphicData>
        </a:graphic>
      </p:graphicFrame>
    </p:spTree>
    <p:extLst>
      <p:ext uri="{BB962C8B-B14F-4D97-AF65-F5344CB8AC3E}">
        <p14:creationId xmlns:p14="http://schemas.microsoft.com/office/powerpoint/2010/main" val="203849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4. 将来の展望について</a:t>
            </a: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14</a:t>
            </a:fld>
            <a:endParaRPr lang="en-US"/>
          </a:p>
        </p:txBody>
      </p:sp>
    </p:spTree>
    <p:extLst>
      <p:ext uri="{BB962C8B-B14F-4D97-AF65-F5344CB8AC3E}">
        <p14:creationId xmlns:p14="http://schemas.microsoft.com/office/powerpoint/2010/main" val="151402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E37AF-74B7-91A2-C1B7-245120C549CE}"/>
              </a:ext>
            </a:extLst>
          </p:cNvPr>
          <p:cNvSpPr>
            <a:spLocks noGrp="1"/>
          </p:cNvSpPr>
          <p:nvPr>
            <p:ph idx="1"/>
          </p:nvPr>
        </p:nvSpPr>
        <p:spPr>
          <a:xfrm>
            <a:off x="467544" y="555526"/>
            <a:ext cx="8208144" cy="2736304"/>
          </a:xfrm>
        </p:spPr>
        <p:txBody>
          <a:bodyPr>
            <a:normAutofit/>
          </a:bodyPr>
          <a:lstStyle/>
          <a:p>
            <a:pPr marL="342900" indent="-342900">
              <a:lnSpc>
                <a:spcPct val="150000"/>
              </a:lnSpc>
              <a:buFont typeface="+mj-lt"/>
              <a:buAutoNum type="arabicPeriod"/>
            </a:pPr>
            <a:r>
              <a:rPr lang="ja-JP" altLang="en-US" sz="1800">
                <a:latin typeface="Meiryo UI" panose="020B0604030504040204" pitchFamily="34" charset="-128"/>
                <a:ea typeface="Meiryo UI" panose="020B0604030504040204" pitchFamily="34" charset="-128"/>
              </a:rPr>
              <a:t>急速な少子高齢化に伴い介護の需要も増加しており、 </a:t>
            </a:r>
            <a:r>
              <a:rPr lang="ja-JP" altLang="en-US" sz="1800" b="1">
                <a:solidFill>
                  <a:srgbClr val="00B050"/>
                </a:solidFill>
                <a:latin typeface="Meiryo UI" panose="020B0604030504040204" pitchFamily="34" charset="-128"/>
                <a:ea typeface="Meiryo UI" panose="020B0604030504040204" pitchFamily="34" charset="-128"/>
              </a:rPr>
              <a:t>介護施設や在宅での介護サービスがますます必要</a:t>
            </a:r>
            <a:r>
              <a:rPr lang="ja-JP" altLang="en-US" sz="1800">
                <a:latin typeface="Meiryo UI" panose="020B0604030504040204" pitchFamily="34" charset="-128"/>
                <a:ea typeface="Meiryo UI" panose="020B0604030504040204" pitchFamily="34" charset="-128"/>
              </a:rPr>
              <a:t>となる</a:t>
            </a:r>
            <a:endParaRPr lang="en-US" altLang="ja-JP" sz="1800" dirty="0">
              <a:latin typeface="Meiryo UI" panose="020B0604030504040204" pitchFamily="34" charset="-128"/>
              <a:ea typeface="Meiryo UI" panose="020B0604030504040204" pitchFamily="34" charset="-128"/>
            </a:endParaRPr>
          </a:p>
          <a:p>
            <a:pPr marL="342900" indent="-342900">
              <a:lnSpc>
                <a:spcPct val="150000"/>
              </a:lnSpc>
              <a:buFont typeface="+mj-lt"/>
              <a:buAutoNum type="arabicPeriod"/>
            </a:pPr>
            <a:r>
              <a:rPr lang="ja-JP" altLang="en-US" sz="1800">
                <a:latin typeface="Meiryo UI" panose="020B0604030504040204" pitchFamily="34" charset="-128"/>
                <a:ea typeface="Meiryo UI" panose="020B0604030504040204" pitchFamily="34" charset="-128"/>
              </a:rPr>
              <a:t>今後はロボット技術や人工知能などの技術の活用により、介護者の負担を軽減する支援システムが開発され、 </a:t>
            </a:r>
            <a:r>
              <a:rPr lang="ja-JP" altLang="en-US" sz="1800" b="1">
                <a:solidFill>
                  <a:srgbClr val="00B050"/>
                </a:solidFill>
                <a:latin typeface="Meiryo UI" panose="020B0604030504040204" pitchFamily="34" charset="-128"/>
                <a:ea typeface="Meiryo UI" panose="020B0604030504040204" pitchFamily="34" charset="-128"/>
              </a:rPr>
              <a:t>介護職の効率性や働きやすさが向上</a:t>
            </a:r>
            <a:r>
              <a:rPr lang="ja-JP" altLang="en-US" sz="1800">
                <a:latin typeface="Meiryo UI" panose="020B0604030504040204" pitchFamily="34" charset="-128"/>
                <a:ea typeface="Meiryo UI" panose="020B0604030504040204" pitchFamily="34" charset="-128"/>
              </a:rPr>
              <a:t>する可能性がある</a:t>
            </a:r>
          </a:p>
          <a:p>
            <a:pPr marL="342900" indent="-342900">
              <a:lnSpc>
                <a:spcPct val="150000"/>
              </a:lnSpc>
              <a:buFont typeface="+mj-lt"/>
              <a:buAutoNum type="arabicPeriod"/>
            </a:pPr>
            <a:r>
              <a:rPr lang="ja-JP" altLang="en-US" sz="1800">
                <a:latin typeface="Meiryo UI" panose="020B0604030504040204" pitchFamily="34" charset="-128"/>
                <a:ea typeface="Meiryo UI" panose="020B0604030504040204" pitchFamily="34" charset="-128"/>
              </a:rPr>
              <a:t>介護職の分野でも専門化やキャリアアップの機会が増えており、 </a:t>
            </a:r>
            <a:r>
              <a:rPr lang="ja-JP" altLang="en-US" sz="1800" b="1">
                <a:solidFill>
                  <a:srgbClr val="00B050"/>
                </a:solidFill>
                <a:latin typeface="Meiryo UI" panose="020B0604030504040204" pitchFamily="34" charset="-128"/>
                <a:ea typeface="Meiryo UI" panose="020B0604030504040204" pitchFamily="34" charset="-128"/>
              </a:rPr>
              <a:t>介護スキルを磨くことでより高いポジションや給与を得る</a:t>
            </a:r>
            <a:r>
              <a:rPr lang="ja-JP" altLang="en-US" sz="1800">
                <a:latin typeface="Meiryo UI" panose="020B0604030504040204" pitchFamily="34" charset="-128"/>
                <a:ea typeface="Meiryo UI" panose="020B0604030504040204" pitchFamily="34" charset="-128"/>
              </a:rPr>
              <a:t>ことができる</a:t>
            </a:r>
            <a:endParaRPr lang="en-US" altLang="ja-JP" sz="1800"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309DC26A-660C-8325-D6A1-8DA00CC9A9B0}"/>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2F1A2FFD-0863-9948-863C-BBD04F4BD1EA}"/>
              </a:ext>
            </a:extLst>
          </p:cNvPr>
          <p:cNvSpPr>
            <a:spLocks noGrp="1"/>
          </p:cNvSpPr>
          <p:nvPr>
            <p:ph type="sldNum" sz="quarter" idx="12"/>
          </p:nvPr>
        </p:nvSpPr>
        <p:spPr/>
        <p:txBody>
          <a:bodyPr/>
          <a:lstStyle/>
          <a:p>
            <a:fld id="{5E2883CD-35B5-2449-8471-2FC75F918209}" type="slidenum">
              <a:rPr lang="en-US" smtClean="0"/>
              <a:pPr/>
              <a:t>15</a:t>
            </a:fld>
            <a:endParaRPr lang="en-US"/>
          </a:p>
        </p:txBody>
      </p:sp>
      <p:sp>
        <p:nvSpPr>
          <p:cNvPr id="5" name="Title 4">
            <a:extLst>
              <a:ext uri="{FF2B5EF4-FFF2-40B4-BE49-F238E27FC236}">
                <a16:creationId xmlns:a16="http://schemas.microsoft.com/office/drawing/2014/main" id="{9B5CF381-0213-9342-03CF-841B0E9DF9DD}"/>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介護職の展望について</a:t>
            </a:r>
          </a:p>
        </p:txBody>
      </p:sp>
      <p:sp>
        <p:nvSpPr>
          <p:cNvPr id="6" name="Content Placeholder 13">
            <a:extLst>
              <a:ext uri="{FF2B5EF4-FFF2-40B4-BE49-F238E27FC236}">
                <a16:creationId xmlns:a16="http://schemas.microsoft.com/office/drawing/2014/main" id="{AFC08A26-A633-BBCB-AC51-E60021E93D57}"/>
              </a:ext>
            </a:extLst>
          </p:cNvPr>
          <p:cNvSpPr txBox="1">
            <a:spLocks/>
          </p:cNvSpPr>
          <p:nvPr/>
        </p:nvSpPr>
        <p:spPr>
          <a:xfrm>
            <a:off x="467544" y="3363838"/>
            <a:ext cx="8208000" cy="1224136"/>
          </a:xfrm>
          <a:prstGeom prst="rect">
            <a:avLst/>
          </a:prstGeom>
          <a:ln w="38100">
            <a:solidFill>
              <a:srgbClr val="00B050"/>
            </a:solidFill>
          </a:ln>
        </p:spPr>
        <p:txBody>
          <a:bodyPr vert="horz" lIns="91440" tIns="45720" rIns="91440" bIns="45720" rtlCol="0" anchor="ctr">
            <a:normAutofit/>
          </a:bodyPr>
          <a:lstStyle>
            <a:lvl1pPr marL="257175" indent="-257175" algn="l" defTabSz="342900" rtl="0" eaLnBrk="1" latinLnBrk="0" hangingPunct="1">
              <a:spcBef>
                <a:spcPct val="20000"/>
              </a:spcBef>
              <a:buFont typeface="Arial"/>
              <a:buChar char="•"/>
              <a:defRPr sz="165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65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65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65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65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lnSpc>
                <a:spcPct val="120000"/>
              </a:lnSpc>
              <a:buFont typeface="Arial"/>
              <a:buNone/>
            </a:pPr>
            <a:r>
              <a:rPr lang="ja-JP" altLang="en-US" sz="2400" b="1">
                <a:solidFill>
                  <a:srgbClr val="00B050"/>
                </a:solidFill>
                <a:latin typeface="Meiryo UI" panose="020B0604030504040204" pitchFamily="34" charset="-128"/>
                <a:ea typeface="Meiryo UI" panose="020B0604030504040204" pitchFamily="34" charset="-128"/>
              </a:rPr>
              <a:t>介護需要の増加や技術の進歩により、</a:t>
            </a:r>
            <a:endParaRPr lang="en-US" altLang="ja-JP" sz="2400" b="1" dirty="0">
              <a:solidFill>
                <a:srgbClr val="00B050"/>
              </a:solidFill>
              <a:latin typeface="Meiryo UI" panose="020B0604030504040204" pitchFamily="34" charset="-128"/>
              <a:ea typeface="Meiryo UI" panose="020B0604030504040204" pitchFamily="34" charset="-128"/>
            </a:endParaRPr>
          </a:p>
          <a:p>
            <a:pPr marL="0" indent="0" algn="ctr">
              <a:lnSpc>
                <a:spcPct val="120000"/>
              </a:lnSpc>
              <a:buFont typeface="Arial"/>
              <a:buNone/>
            </a:pPr>
            <a:r>
              <a:rPr lang="ja-JP" altLang="en-US" sz="2400" b="1">
                <a:solidFill>
                  <a:srgbClr val="00B050"/>
                </a:solidFill>
                <a:latin typeface="Meiryo UI" panose="020B0604030504040204" pitchFamily="34" charset="-128"/>
                <a:ea typeface="Meiryo UI" panose="020B0604030504040204" pitchFamily="34" charset="-128"/>
              </a:rPr>
              <a:t>介護職は将来的にも安定した職業</a:t>
            </a:r>
          </a:p>
        </p:txBody>
      </p:sp>
    </p:spTree>
    <p:extLst>
      <p:ext uri="{BB962C8B-B14F-4D97-AF65-F5344CB8AC3E}">
        <p14:creationId xmlns:p14="http://schemas.microsoft.com/office/powerpoint/2010/main" val="213117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5. 先輩からのメッセージ</a:t>
            </a: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16</a:t>
            </a:fld>
            <a:endParaRPr lang="en-US"/>
          </a:p>
        </p:txBody>
      </p:sp>
    </p:spTree>
    <p:extLst>
      <p:ext uri="{BB962C8B-B14F-4D97-AF65-F5344CB8AC3E}">
        <p14:creationId xmlns:p14="http://schemas.microsoft.com/office/powerpoint/2010/main" val="151865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AED512-E1A3-F1D6-1691-7E13DDF54A95}"/>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9E8F76DA-7BB4-F039-B355-819ACFC81E6F}"/>
              </a:ext>
            </a:extLst>
          </p:cNvPr>
          <p:cNvSpPr>
            <a:spLocks noGrp="1"/>
          </p:cNvSpPr>
          <p:nvPr>
            <p:ph type="sldNum" sz="quarter" idx="12"/>
          </p:nvPr>
        </p:nvSpPr>
        <p:spPr/>
        <p:txBody>
          <a:bodyPr/>
          <a:lstStyle/>
          <a:p>
            <a:fld id="{5E2883CD-35B5-2449-8471-2FC75F918209}" type="slidenum">
              <a:rPr lang="en-US" smtClean="0"/>
              <a:pPr/>
              <a:t>17</a:t>
            </a:fld>
            <a:endParaRPr lang="en-US"/>
          </a:p>
        </p:txBody>
      </p:sp>
      <p:sp>
        <p:nvSpPr>
          <p:cNvPr id="5" name="Title 4">
            <a:extLst>
              <a:ext uri="{FF2B5EF4-FFF2-40B4-BE49-F238E27FC236}">
                <a16:creationId xmlns:a16="http://schemas.microsoft.com/office/drawing/2014/main" id="{994FE748-29E6-0FF1-A896-3B93922E9680}"/>
              </a:ext>
            </a:extLst>
          </p:cNvPr>
          <p:cNvSpPr>
            <a:spLocks noGrp="1"/>
          </p:cNvSpPr>
          <p:nvPr>
            <p:ph type="title"/>
          </p:nvPr>
        </p:nvSpPr>
        <p:spPr/>
        <p:txBody>
          <a:bodyPr/>
          <a:lstStyle/>
          <a:p>
            <a:endParaRPr lang="en-JP" dirty="0">
              <a:latin typeface="Meiryo UI" panose="020B0604030504040204" pitchFamily="34" charset="-128"/>
              <a:ea typeface="Meiryo UI" panose="020B0604030504040204" pitchFamily="34" charset="-128"/>
            </a:endParaRPr>
          </a:p>
        </p:txBody>
      </p:sp>
      <p:sp>
        <p:nvSpPr>
          <p:cNvPr id="2" name="Rounded Rectangle 1">
            <a:hlinkClick r:id="rId3"/>
            <a:extLst>
              <a:ext uri="{FF2B5EF4-FFF2-40B4-BE49-F238E27FC236}">
                <a16:creationId xmlns:a16="http://schemas.microsoft.com/office/drawing/2014/main" id="{08A11345-CAF9-4F02-7D16-69A75752C479}"/>
              </a:ext>
            </a:extLst>
          </p:cNvPr>
          <p:cNvSpPr/>
          <p:nvPr/>
        </p:nvSpPr>
        <p:spPr>
          <a:xfrm>
            <a:off x="2483768" y="2283718"/>
            <a:ext cx="4176000" cy="576064"/>
          </a:xfrm>
          <a:prstGeom prst="roundRect">
            <a:avLst>
              <a:gd name="adj" fmla="val 17933"/>
            </a:avLst>
          </a:prstGeom>
          <a:solidFill>
            <a:srgbClr val="00B050"/>
          </a:solidFill>
          <a:ln w="9525" cmpd="sng">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JP" sz="2400" b="1" dirty="0">
                <a:solidFill>
                  <a:schemeClr val="bg1"/>
                </a:solidFill>
                <a:latin typeface="Meiryo UI" panose="020B0604030504040204" pitchFamily="34" charset="-128"/>
                <a:ea typeface="Meiryo UI" panose="020B0604030504040204" pitchFamily="34" charset="-128"/>
                <a:cs typeface="Arial"/>
              </a:rPr>
              <a:t>動画を再生</a:t>
            </a:r>
          </a:p>
        </p:txBody>
      </p:sp>
    </p:spTree>
    <p:extLst>
      <p:ext uri="{BB962C8B-B14F-4D97-AF65-F5344CB8AC3E}">
        <p14:creationId xmlns:p14="http://schemas.microsoft.com/office/powerpoint/2010/main" val="141048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051521-65F2-C0B5-A336-EB55F598E542}"/>
              </a:ext>
            </a:extLst>
          </p:cNvPr>
          <p:cNvSpPr>
            <a:spLocks noGrp="1"/>
          </p:cNvSpPr>
          <p:nvPr>
            <p:ph idx="1"/>
          </p:nvPr>
        </p:nvSpPr>
        <p:spPr/>
        <p:txBody>
          <a:bodyPr>
            <a:normAutofit/>
          </a:bodyPr>
          <a:lstStyle/>
          <a:p>
            <a:pPr marL="514350" indent="-514350">
              <a:lnSpc>
                <a:spcPct val="150000"/>
              </a:lnSpc>
              <a:buFont typeface="+mj-lt"/>
              <a:buAutoNum type="arabicPeriod"/>
            </a:pPr>
            <a:r>
              <a:rPr lang="en-JP" sz="2400" b="1" dirty="0">
                <a:solidFill>
                  <a:srgbClr val="00B050"/>
                </a:solidFill>
                <a:latin typeface="Meiryo UI" panose="020B0604030504040204" pitchFamily="34" charset="-128"/>
                <a:ea typeface="Meiryo UI" panose="020B0604030504040204" pitchFamily="34" charset="-128"/>
              </a:rPr>
              <a:t>創造会について</a:t>
            </a:r>
          </a:p>
          <a:p>
            <a:pPr marL="514350" indent="-514350">
              <a:lnSpc>
                <a:spcPct val="150000"/>
              </a:lnSpc>
              <a:buFont typeface="+mj-lt"/>
              <a:buAutoNum type="arabicPeriod"/>
            </a:pPr>
            <a:r>
              <a:rPr lang="en-JP" sz="2400" b="1" dirty="0">
                <a:solidFill>
                  <a:srgbClr val="00B050"/>
                </a:solidFill>
                <a:latin typeface="Meiryo UI" panose="020B0604030504040204" pitchFamily="34" charset="-128"/>
                <a:ea typeface="Meiryo UI" panose="020B0604030504040204" pitchFamily="34" charset="-128"/>
              </a:rPr>
              <a:t>介護職について</a:t>
            </a:r>
          </a:p>
          <a:p>
            <a:pPr marL="514350" indent="-514350">
              <a:lnSpc>
                <a:spcPct val="150000"/>
              </a:lnSpc>
              <a:buFont typeface="+mj-lt"/>
              <a:buAutoNum type="arabicPeriod"/>
            </a:pPr>
            <a:r>
              <a:rPr lang="ja-JP" altLang="en-US" sz="2400" b="1">
                <a:solidFill>
                  <a:srgbClr val="00B050"/>
                </a:solidFill>
                <a:latin typeface="Meiryo UI" panose="020B0604030504040204" pitchFamily="34" charset="-128"/>
                <a:ea typeface="Meiryo UI" panose="020B0604030504040204" pitchFamily="34" charset="-128"/>
              </a:rPr>
              <a:t>留学生への独自支援について</a:t>
            </a:r>
            <a:endParaRPr lang="en-JP" sz="2400" b="1" dirty="0">
              <a:solidFill>
                <a:srgbClr val="00B050"/>
              </a:solidFill>
              <a:latin typeface="Meiryo UI" panose="020B0604030504040204" pitchFamily="34" charset="-128"/>
              <a:ea typeface="Meiryo UI" panose="020B0604030504040204" pitchFamily="34" charset="-128"/>
            </a:endParaRPr>
          </a:p>
          <a:p>
            <a:pPr marL="514350" indent="-514350">
              <a:lnSpc>
                <a:spcPct val="150000"/>
              </a:lnSpc>
              <a:buFont typeface="+mj-lt"/>
              <a:buAutoNum type="arabicPeriod"/>
            </a:pPr>
            <a:r>
              <a:rPr lang="en-JP" sz="2400" b="1" dirty="0">
                <a:solidFill>
                  <a:srgbClr val="00B050"/>
                </a:solidFill>
                <a:latin typeface="Meiryo UI" panose="020B0604030504040204" pitchFamily="34" charset="-128"/>
                <a:ea typeface="Meiryo UI" panose="020B0604030504040204" pitchFamily="34" charset="-128"/>
              </a:rPr>
              <a:t>将来の展望について</a:t>
            </a:r>
          </a:p>
          <a:p>
            <a:pPr marL="514350" indent="-514350">
              <a:lnSpc>
                <a:spcPct val="150000"/>
              </a:lnSpc>
              <a:buFont typeface="+mj-lt"/>
              <a:buAutoNum type="arabicPeriod"/>
            </a:pPr>
            <a:r>
              <a:rPr lang="en-JP" sz="2400" b="1" dirty="0">
                <a:solidFill>
                  <a:srgbClr val="00B050"/>
                </a:solidFill>
                <a:latin typeface="Meiryo UI" panose="020B0604030504040204" pitchFamily="34" charset="-128"/>
                <a:ea typeface="Meiryo UI" panose="020B0604030504040204" pitchFamily="34" charset="-128"/>
              </a:rPr>
              <a:t>先輩からメッセージ</a:t>
            </a:r>
          </a:p>
        </p:txBody>
      </p:sp>
      <p:sp>
        <p:nvSpPr>
          <p:cNvPr id="3" name="Footer Placeholder 2">
            <a:extLst>
              <a:ext uri="{FF2B5EF4-FFF2-40B4-BE49-F238E27FC236}">
                <a16:creationId xmlns:a16="http://schemas.microsoft.com/office/drawing/2014/main" id="{87324DC0-69E7-C0C0-41CE-BECF33F67DBD}"/>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08BCACAD-1A72-0FFB-853B-B12AE4E1ED1C}"/>
              </a:ext>
            </a:extLst>
          </p:cNvPr>
          <p:cNvSpPr>
            <a:spLocks noGrp="1"/>
          </p:cNvSpPr>
          <p:nvPr>
            <p:ph type="sldNum" sz="quarter" idx="12"/>
          </p:nvPr>
        </p:nvSpPr>
        <p:spPr/>
        <p:txBody>
          <a:bodyPr/>
          <a:lstStyle/>
          <a:p>
            <a:fld id="{5E2883CD-35B5-2449-8471-2FC75F918209}" type="slidenum">
              <a:rPr lang="en-US" smtClean="0"/>
              <a:pPr/>
              <a:t>2</a:t>
            </a:fld>
            <a:endParaRPr lang="en-US"/>
          </a:p>
        </p:txBody>
      </p:sp>
      <p:sp>
        <p:nvSpPr>
          <p:cNvPr id="5" name="Title 4">
            <a:extLst>
              <a:ext uri="{FF2B5EF4-FFF2-40B4-BE49-F238E27FC236}">
                <a16:creationId xmlns:a16="http://schemas.microsoft.com/office/drawing/2014/main" id="{60DDB2FF-96E0-23D5-3F1C-5DAEC514FBF4}"/>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目次</a:t>
            </a:r>
          </a:p>
        </p:txBody>
      </p:sp>
    </p:spTree>
    <p:extLst>
      <p:ext uri="{BB962C8B-B14F-4D97-AF65-F5344CB8AC3E}">
        <p14:creationId xmlns:p14="http://schemas.microsoft.com/office/powerpoint/2010/main" val="28497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1. 創造会について</a:t>
            </a: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3</a:t>
            </a:fld>
            <a:endParaRPr lang="en-US"/>
          </a:p>
        </p:txBody>
      </p:sp>
    </p:spTree>
    <p:extLst>
      <p:ext uri="{BB962C8B-B14F-4D97-AF65-F5344CB8AC3E}">
        <p14:creationId xmlns:p14="http://schemas.microsoft.com/office/powerpoint/2010/main" val="31947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平和台病院空撮.jpg">
            <a:extLst>
              <a:ext uri="{FF2B5EF4-FFF2-40B4-BE49-F238E27FC236}">
                <a16:creationId xmlns:a16="http://schemas.microsoft.com/office/drawing/2014/main" id="{5DB5B0A2-CA45-089C-1224-121BB456ACD3}"/>
              </a:ext>
            </a:extLst>
          </p:cNvPr>
          <p:cNvPicPr>
            <a:picLocks noChangeAspect="1"/>
          </p:cNvPicPr>
          <p:nvPr/>
        </p:nvPicPr>
        <p:blipFill rotWithShape="1">
          <a:blip r:embed="rId2">
            <a:extLst>
              <a:ext uri="{28A0092B-C50C-407E-A947-70E740481C1C}">
                <a14:useLocalDpi xmlns:a14="http://schemas.microsoft.com/office/drawing/2010/main" val="0"/>
              </a:ext>
            </a:extLst>
          </a:blip>
          <a:srcRect t="4671" b="20029"/>
          <a:stretch/>
        </p:blipFill>
        <p:spPr>
          <a:xfrm>
            <a:off x="0" y="0"/>
            <a:ext cx="9144000" cy="5143500"/>
          </a:xfrm>
          <a:prstGeom prst="rect">
            <a:avLst/>
          </a:prstGeom>
        </p:spPr>
      </p:pic>
    </p:spTree>
    <p:extLst>
      <p:ext uri="{BB962C8B-B14F-4D97-AF65-F5344CB8AC3E}">
        <p14:creationId xmlns:p14="http://schemas.microsoft.com/office/powerpoint/2010/main" val="205141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9B750B-9BC1-0671-B43A-DDBE0C7EBF4E}"/>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BD022268-8ED5-6E91-2429-F94CFE5AE922}"/>
              </a:ext>
            </a:extLst>
          </p:cNvPr>
          <p:cNvSpPr>
            <a:spLocks noGrp="1"/>
          </p:cNvSpPr>
          <p:nvPr>
            <p:ph type="sldNum" sz="quarter" idx="12"/>
          </p:nvPr>
        </p:nvSpPr>
        <p:spPr/>
        <p:txBody>
          <a:bodyPr/>
          <a:lstStyle/>
          <a:p>
            <a:fld id="{5E2883CD-35B5-2449-8471-2FC75F918209}" type="slidenum">
              <a:rPr lang="en-US" smtClean="0"/>
              <a:pPr/>
              <a:t>5</a:t>
            </a:fld>
            <a:endParaRPr lang="en-US"/>
          </a:p>
        </p:txBody>
      </p:sp>
      <p:sp>
        <p:nvSpPr>
          <p:cNvPr id="5" name="Title 4">
            <a:extLst>
              <a:ext uri="{FF2B5EF4-FFF2-40B4-BE49-F238E27FC236}">
                <a16:creationId xmlns:a16="http://schemas.microsoft.com/office/drawing/2014/main" id="{4DD08FB3-E624-7490-B4BB-7AF1B71E593F}"/>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施設一覧</a:t>
            </a:r>
          </a:p>
        </p:txBody>
      </p:sp>
      <p:pic>
        <p:nvPicPr>
          <p:cNvPr id="31" name="Picture 30" descr="2.jpg">
            <a:extLst>
              <a:ext uri="{FF2B5EF4-FFF2-40B4-BE49-F238E27FC236}">
                <a16:creationId xmlns:a16="http://schemas.microsoft.com/office/drawing/2014/main" id="{EE3FCC56-7A55-64D3-6A64-ADA87D4E623E}"/>
              </a:ext>
            </a:extLst>
          </p:cNvPr>
          <p:cNvPicPr>
            <a:picLocks/>
          </p:cNvPicPr>
          <p:nvPr/>
        </p:nvPicPr>
        <p:blipFill rotWithShape="1">
          <a:blip r:embed="rId3">
            <a:extLst>
              <a:ext uri="{28A0092B-C50C-407E-A947-70E740481C1C}">
                <a14:useLocalDpi xmlns:a14="http://schemas.microsoft.com/office/drawing/2010/main" val="0"/>
              </a:ext>
            </a:extLst>
          </a:blip>
          <a:srcRect t="12317" b="17476"/>
          <a:stretch/>
        </p:blipFill>
        <p:spPr>
          <a:xfrm>
            <a:off x="467544" y="555526"/>
            <a:ext cx="1800000" cy="936000"/>
          </a:xfrm>
          <a:prstGeom prst="rect">
            <a:avLst/>
          </a:prstGeom>
        </p:spPr>
      </p:pic>
      <p:pic>
        <p:nvPicPr>
          <p:cNvPr id="32" name="Picture 31" descr="1.jpg">
            <a:extLst>
              <a:ext uri="{FF2B5EF4-FFF2-40B4-BE49-F238E27FC236}">
                <a16:creationId xmlns:a16="http://schemas.microsoft.com/office/drawing/2014/main" id="{5919F59D-3E76-0AA8-92E0-AB928210EE0B}"/>
              </a:ext>
            </a:extLst>
          </p:cNvPr>
          <p:cNvPicPr>
            <a:picLocks noChangeAspect="1"/>
          </p:cNvPicPr>
          <p:nvPr/>
        </p:nvPicPr>
        <p:blipFill rotWithShape="1">
          <a:blip r:embed="rId4">
            <a:extLst>
              <a:ext uri="{28A0092B-C50C-407E-A947-70E740481C1C}">
                <a14:useLocalDpi xmlns:a14="http://schemas.microsoft.com/office/drawing/2010/main" val="0"/>
              </a:ext>
            </a:extLst>
          </a:blip>
          <a:srcRect t="19034" r="7741" b="19113"/>
          <a:stretch/>
        </p:blipFill>
        <p:spPr>
          <a:xfrm>
            <a:off x="2411760" y="555527"/>
            <a:ext cx="1799431" cy="936000"/>
          </a:xfrm>
          <a:prstGeom prst="rect">
            <a:avLst/>
          </a:prstGeom>
        </p:spPr>
      </p:pic>
      <p:pic>
        <p:nvPicPr>
          <p:cNvPr id="33" name="Picture 32" descr="course2-1.jpg">
            <a:extLst>
              <a:ext uri="{FF2B5EF4-FFF2-40B4-BE49-F238E27FC236}">
                <a16:creationId xmlns:a16="http://schemas.microsoft.com/office/drawing/2014/main" id="{2A66DBBB-109C-7FC3-AD32-1C9E465C23D8}"/>
              </a:ext>
            </a:extLst>
          </p:cNvPr>
          <p:cNvPicPr>
            <a:picLocks/>
          </p:cNvPicPr>
          <p:nvPr/>
        </p:nvPicPr>
        <p:blipFill rotWithShape="1">
          <a:blip r:embed="rId5">
            <a:extLst>
              <a:ext uri="{28A0092B-C50C-407E-A947-70E740481C1C}">
                <a14:useLocalDpi xmlns:a14="http://schemas.microsoft.com/office/drawing/2010/main" val="0"/>
              </a:ext>
            </a:extLst>
          </a:blip>
          <a:srcRect t="14332" r="7453" b="23567"/>
          <a:stretch/>
        </p:blipFill>
        <p:spPr>
          <a:xfrm>
            <a:off x="4355976" y="555526"/>
            <a:ext cx="1800000" cy="936000"/>
          </a:xfrm>
          <a:prstGeom prst="rect">
            <a:avLst/>
          </a:prstGeom>
        </p:spPr>
      </p:pic>
      <p:pic>
        <p:nvPicPr>
          <p:cNvPr id="34" name="Picture 33" descr="zaitaku1_2.jpg">
            <a:extLst>
              <a:ext uri="{FF2B5EF4-FFF2-40B4-BE49-F238E27FC236}">
                <a16:creationId xmlns:a16="http://schemas.microsoft.com/office/drawing/2014/main" id="{866C7ABF-46B1-DDF0-65EC-1A5C56722AC3}"/>
              </a:ext>
            </a:extLst>
          </p:cNvPr>
          <p:cNvPicPr>
            <a:picLocks noChangeAspect="1"/>
          </p:cNvPicPr>
          <p:nvPr/>
        </p:nvPicPr>
        <p:blipFill rotWithShape="1">
          <a:blip r:embed="rId6">
            <a:extLst>
              <a:ext uri="{28A0092B-C50C-407E-A947-70E740481C1C}">
                <a14:useLocalDpi xmlns:a14="http://schemas.microsoft.com/office/drawing/2010/main" val="0"/>
              </a:ext>
            </a:extLst>
          </a:blip>
          <a:srcRect t="15481" b="17484"/>
          <a:stretch/>
        </p:blipFill>
        <p:spPr>
          <a:xfrm>
            <a:off x="6300192" y="555625"/>
            <a:ext cx="1799431" cy="935902"/>
          </a:xfrm>
          <a:prstGeom prst="rect">
            <a:avLst/>
          </a:prstGeom>
        </p:spPr>
      </p:pic>
      <p:pic>
        <p:nvPicPr>
          <p:cNvPr id="35" name="Picture 34" descr="3.png">
            <a:extLst>
              <a:ext uri="{FF2B5EF4-FFF2-40B4-BE49-F238E27FC236}">
                <a16:creationId xmlns:a16="http://schemas.microsoft.com/office/drawing/2014/main" id="{2454910C-A514-97BA-C73A-5D444B3B5A4C}"/>
              </a:ext>
            </a:extLst>
          </p:cNvPr>
          <p:cNvPicPr>
            <a:picLocks/>
          </p:cNvPicPr>
          <p:nvPr/>
        </p:nvPicPr>
        <p:blipFill rotWithShape="1">
          <a:blip r:embed="rId7">
            <a:extLst>
              <a:ext uri="{28A0092B-C50C-407E-A947-70E740481C1C}">
                <a14:useLocalDpi xmlns:a14="http://schemas.microsoft.com/office/drawing/2010/main" val="0"/>
              </a:ext>
            </a:extLst>
          </a:blip>
          <a:srcRect t="15390" b="17923"/>
          <a:stretch/>
        </p:blipFill>
        <p:spPr>
          <a:xfrm>
            <a:off x="467544" y="1923678"/>
            <a:ext cx="1799431" cy="936000"/>
          </a:xfrm>
          <a:prstGeom prst="rect">
            <a:avLst/>
          </a:prstGeom>
        </p:spPr>
      </p:pic>
      <p:pic>
        <p:nvPicPr>
          <p:cNvPr id="36" name="Picture 35" descr="6.jpg">
            <a:extLst>
              <a:ext uri="{FF2B5EF4-FFF2-40B4-BE49-F238E27FC236}">
                <a16:creationId xmlns:a16="http://schemas.microsoft.com/office/drawing/2014/main" id="{DA2C9E73-0F09-47DF-B262-8159B09D459B}"/>
              </a:ext>
            </a:extLst>
          </p:cNvPr>
          <p:cNvPicPr>
            <a:picLocks noChangeAspect="1"/>
          </p:cNvPicPr>
          <p:nvPr/>
        </p:nvPicPr>
        <p:blipFill rotWithShape="1">
          <a:blip r:embed="rId8">
            <a:extLst>
              <a:ext uri="{28A0092B-C50C-407E-A947-70E740481C1C}">
                <a14:useLocalDpi xmlns:a14="http://schemas.microsoft.com/office/drawing/2010/main" val="0"/>
              </a:ext>
            </a:extLst>
          </a:blip>
          <a:srcRect t="15473" b="17483"/>
          <a:stretch/>
        </p:blipFill>
        <p:spPr>
          <a:xfrm>
            <a:off x="2411760" y="1923678"/>
            <a:ext cx="1799431" cy="936000"/>
          </a:xfrm>
          <a:prstGeom prst="rect">
            <a:avLst/>
          </a:prstGeom>
        </p:spPr>
      </p:pic>
      <p:pic>
        <p:nvPicPr>
          <p:cNvPr id="37" name="Picture 36" descr="3.jpg">
            <a:extLst>
              <a:ext uri="{FF2B5EF4-FFF2-40B4-BE49-F238E27FC236}">
                <a16:creationId xmlns:a16="http://schemas.microsoft.com/office/drawing/2014/main" id="{352CFAD6-C8D2-43E4-D5EE-B14C6FDE97A1}"/>
              </a:ext>
            </a:extLst>
          </p:cNvPr>
          <p:cNvPicPr>
            <a:picLocks noChangeAspect="1"/>
          </p:cNvPicPr>
          <p:nvPr/>
        </p:nvPicPr>
        <p:blipFill rotWithShape="1">
          <a:blip r:embed="rId9">
            <a:extLst>
              <a:ext uri="{28A0092B-C50C-407E-A947-70E740481C1C}">
                <a14:useLocalDpi xmlns:a14="http://schemas.microsoft.com/office/drawing/2010/main" val="0"/>
              </a:ext>
            </a:extLst>
          </a:blip>
          <a:srcRect t="15473" b="17483"/>
          <a:stretch/>
        </p:blipFill>
        <p:spPr>
          <a:xfrm>
            <a:off x="4355976" y="1923678"/>
            <a:ext cx="1799431" cy="936000"/>
          </a:xfrm>
          <a:prstGeom prst="rect">
            <a:avLst/>
          </a:prstGeom>
        </p:spPr>
      </p:pic>
      <p:pic>
        <p:nvPicPr>
          <p:cNvPr id="38" name="Picture 37" descr="1-1.jpg">
            <a:extLst>
              <a:ext uri="{FF2B5EF4-FFF2-40B4-BE49-F238E27FC236}">
                <a16:creationId xmlns:a16="http://schemas.microsoft.com/office/drawing/2014/main" id="{446AECAE-8B6E-D325-A886-249833953D70}"/>
              </a:ext>
            </a:extLst>
          </p:cNvPr>
          <p:cNvPicPr>
            <a:picLocks noChangeAspect="1"/>
          </p:cNvPicPr>
          <p:nvPr/>
        </p:nvPicPr>
        <p:blipFill rotWithShape="1">
          <a:blip r:embed="rId10">
            <a:extLst>
              <a:ext uri="{28A0092B-C50C-407E-A947-70E740481C1C}">
                <a14:useLocalDpi xmlns:a14="http://schemas.microsoft.com/office/drawing/2010/main" val="0"/>
              </a:ext>
            </a:extLst>
          </a:blip>
          <a:srcRect t="15473" b="17483"/>
          <a:stretch/>
        </p:blipFill>
        <p:spPr>
          <a:xfrm>
            <a:off x="6300192" y="1923679"/>
            <a:ext cx="1799431" cy="936000"/>
          </a:xfrm>
          <a:prstGeom prst="rect">
            <a:avLst/>
          </a:prstGeom>
        </p:spPr>
      </p:pic>
      <p:pic>
        <p:nvPicPr>
          <p:cNvPr id="39" name="Picture 38" descr="4.jpg">
            <a:extLst>
              <a:ext uri="{FF2B5EF4-FFF2-40B4-BE49-F238E27FC236}">
                <a16:creationId xmlns:a16="http://schemas.microsoft.com/office/drawing/2014/main" id="{7374B0B4-6E1B-553E-85F6-EF417757882C}"/>
              </a:ext>
            </a:extLst>
          </p:cNvPr>
          <p:cNvPicPr>
            <a:picLocks noChangeAspect="1"/>
          </p:cNvPicPr>
          <p:nvPr/>
        </p:nvPicPr>
        <p:blipFill rotWithShape="1">
          <a:blip r:embed="rId11">
            <a:extLst>
              <a:ext uri="{28A0092B-C50C-407E-A947-70E740481C1C}">
                <a14:useLocalDpi xmlns:a14="http://schemas.microsoft.com/office/drawing/2010/main" val="0"/>
              </a:ext>
            </a:extLst>
          </a:blip>
          <a:srcRect t="20631" b="12318"/>
          <a:stretch/>
        </p:blipFill>
        <p:spPr>
          <a:xfrm>
            <a:off x="467544" y="3291830"/>
            <a:ext cx="1799431" cy="936104"/>
          </a:xfrm>
          <a:prstGeom prst="rect">
            <a:avLst/>
          </a:prstGeom>
        </p:spPr>
      </p:pic>
      <p:pic>
        <p:nvPicPr>
          <p:cNvPr id="40" name="Picture 39" descr="5.jpg">
            <a:extLst>
              <a:ext uri="{FF2B5EF4-FFF2-40B4-BE49-F238E27FC236}">
                <a16:creationId xmlns:a16="http://schemas.microsoft.com/office/drawing/2014/main" id="{306AC289-D2DC-6786-DC18-B7F6B92C0651}"/>
              </a:ext>
            </a:extLst>
          </p:cNvPr>
          <p:cNvPicPr>
            <a:picLocks noChangeAspect="1"/>
          </p:cNvPicPr>
          <p:nvPr/>
        </p:nvPicPr>
        <p:blipFill rotWithShape="1">
          <a:blip r:embed="rId12">
            <a:extLst>
              <a:ext uri="{28A0092B-C50C-407E-A947-70E740481C1C}">
                <a14:useLocalDpi xmlns:a14="http://schemas.microsoft.com/office/drawing/2010/main" val="0"/>
              </a:ext>
            </a:extLst>
          </a:blip>
          <a:srcRect t="20631" b="12318"/>
          <a:stretch/>
        </p:blipFill>
        <p:spPr>
          <a:xfrm>
            <a:off x="2411760" y="3291829"/>
            <a:ext cx="1799431" cy="936104"/>
          </a:xfrm>
          <a:prstGeom prst="rect">
            <a:avLst/>
          </a:prstGeom>
        </p:spPr>
      </p:pic>
      <p:sp>
        <p:nvSpPr>
          <p:cNvPr id="42" name="TextBox 41">
            <a:extLst>
              <a:ext uri="{FF2B5EF4-FFF2-40B4-BE49-F238E27FC236}">
                <a16:creationId xmlns:a16="http://schemas.microsoft.com/office/drawing/2014/main" id="{90396792-4549-1CA4-9D8C-D2FA1EB74330}"/>
              </a:ext>
            </a:extLst>
          </p:cNvPr>
          <p:cNvSpPr txBox="1"/>
          <p:nvPr/>
        </p:nvSpPr>
        <p:spPr>
          <a:xfrm>
            <a:off x="2411760" y="1498539"/>
            <a:ext cx="1799431" cy="288000"/>
          </a:xfrm>
          <a:prstGeom prst="rect">
            <a:avLst/>
          </a:prstGeom>
          <a:noFill/>
        </p:spPr>
        <p:txBody>
          <a:bodyPr wrap="square" rtlCol="0" anchor="ctr">
            <a:noAutofit/>
          </a:bodyPr>
          <a:lstStyle/>
          <a:p>
            <a:pPr algn="ctr"/>
            <a:r>
              <a:rPr lang="ja-JP" altLang="en-US" sz="1050" b="1" dirty="0">
                <a:latin typeface="Meiryo UI" panose="020B0604030504040204" pitchFamily="34" charset="-128"/>
                <a:ea typeface="Meiryo UI" panose="020B0604030504040204" pitchFamily="34" charset="-128"/>
                <a:cs typeface="Arial"/>
              </a:rPr>
              <a:t>透析センター</a:t>
            </a:r>
            <a:endParaRPr lang="en-US" sz="1050" b="1" dirty="0">
              <a:latin typeface="Meiryo UI" panose="020B0604030504040204" pitchFamily="34" charset="-128"/>
              <a:ea typeface="Meiryo UI" panose="020B0604030504040204" pitchFamily="34" charset="-128"/>
              <a:cs typeface="Arial"/>
            </a:endParaRPr>
          </a:p>
        </p:txBody>
      </p:sp>
      <p:sp>
        <p:nvSpPr>
          <p:cNvPr id="43" name="TextBox 42">
            <a:extLst>
              <a:ext uri="{FF2B5EF4-FFF2-40B4-BE49-F238E27FC236}">
                <a16:creationId xmlns:a16="http://schemas.microsoft.com/office/drawing/2014/main" id="{ACF43397-6EE8-1474-5651-5678A4B80AF2}"/>
              </a:ext>
            </a:extLst>
          </p:cNvPr>
          <p:cNvSpPr txBox="1"/>
          <p:nvPr/>
        </p:nvSpPr>
        <p:spPr>
          <a:xfrm>
            <a:off x="467544" y="1491630"/>
            <a:ext cx="1798662" cy="288000"/>
          </a:xfrm>
          <a:prstGeom prst="rect">
            <a:avLst/>
          </a:prstGeom>
          <a:noFill/>
        </p:spPr>
        <p:txBody>
          <a:bodyPr wrap="square" rtlCol="0" anchor="ctr">
            <a:noAutofit/>
          </a:bodyPr>
          <a:lstStyle/>
          <a:p>
            <a:pPr algn="ctr"/>
            <a:r>
              <a:rPr lang="ja-JP" altLang="en-US" sz="1050" b="1" dirty="0">
                <a:latin typeface="Meiryo UI" panose="020B0604030504040204" pitchFamily="34" charset="-128"/>
                <a:ea typeface="Meiryo UI" panose="020B0604030504040204" pitchFamily="34" charset="-128"/>
                <a:cs typeface="Arial"/>
              </a:rPr>
              <a:t>平和台病院</a:t>
            </a:r>
            <a:endParaRPr lang="en-US" sz="1050" b="1" dirty="0">
              <a:latin typeface="Meiryo UI" panose="020B0604030504040204" pitchFamily="34" charset="-128"/>
              <a:ea typeface="Meiryo UI" panose="020B0604030504040204" pitchFamily="34" charset="-128"/>
              <a:cs typeface="Arial"/>
            </a:endParaRPr>
          </a:p>
        </p:txBody>
      </p:sp>
      <p:sp>
        <p:nvSpPr>
          <p:cNvPr id="44" name="TextBox 43">
            <a:extLst>
              <a:ext uri="{FF2B5EF4-FFF2-40B4-BE49-F238E27FC236}">
                <a16:creationId xmlns:a16="http://schemas.microsoft.com/office/drawing/2014/main" id="{F9721A88-B57D-30E6-1F47-A42945C9150D}"/>
              </a:ext>
            </a:extLst>
          </p:cNvPr>
          <p:cNvSpPr txBox="1"/>
          <p:nvPr/>
        </p:nvSpPr>
        <p:spPr>
          <a:xfrm>
            <a:off x="4355976" y="1491630"/>
            <a:ext cx="1800000" cy="288000"/>
          </a:xfrm>
          <a:prstGeom prst="rect">
            <a:avLst/>
          </a:prstGeom>
          <a:noFill/>
        </p:spPr>
        <p:txBody>
          <a:bodyPr wrap="square" rtlCol="0" anchor="ctr">
            <a:noAutofit/>
          </a:bodyPr>
          <a:lstStyle/>
          <a:p>
            <a:pPr algn="ctr"/>
            <a:r>
              <a:rPr lang="ja-JP" altLang="en-US" sz="1050" b="1" dirty="0">
                <a:latin typeface="Meiryo UI" panose="020B0604030504040204" pitchFamily="34" charset="-128"/>
                <a:ea typeface="Meiryo UI" panose="020B0604030504040204" pitchFamily="34" charset="-128"/>
                <a:cs typeface="Arial"/>
              </a:rPr>
              <a:t>予防医療センター</a:t>
            </a:r>
            <a:endParaRPr lang="en-US" sz="1050" b="1" dirty="0">
              <a:latin typeface="Meiryo UI" panose="020B0604030504040204" pitchFamily="34" charset="-128"/>
              <a:ea typeface="Meiryo UI" panose="020B0604030504040204" pitchFamily="34" charset="-128"/>
              <a:cs typeface="Arial"/>
            </a:endParaRPr>
          </a:p>
        </p:txBody>
      </p:sp>
      <p:sp>
        <p:nvSpPr>
          <p:cNvPr id="45" name="TextBox 44">
            <a:extLst>
              <a:ext uri="{FF2B5EF4-FFF2-40B4-BE49-F238E27FC236}">
                <a16:creationId xmlns:a16="http://schemas.microsoft.com/office/drawing/2014/main" id="{51B0387D-8F77-D00C-0185-10CB8A1A4FEF}"/>
              </a:ext>
            </a:extLst>
          </p:cNvPr>
          <p:cNvSpPr txBox="1">
            <a:spLocks/>
          </p:cNvSpPr>
          <p:nvPr/>
        </p:nvSpPr>
        <p:spPr>
          <a:xfrm>
            <a:off x="6300392" y="1491630"/>
            <a:ext cx="1800000" cy="288000"/>
          </a:xfrm>
          <a:prstGeom prst="rect">
            <a:avLst/>
          </a:prstGeom>
          <a:noFill/>
        </p:spPr>
        <p:txBody>
          <a:bodyPr wrap="square" rtlCol="0" anchor="ctr">
            <a:noAutofit/>
          </a:bodyPr>
          <a:lstStyle/>
          <a:p>
            <a:pPr algn="ctr"/>
            <a:r>
              <a:rPr lang="ja-JP" altLang="en-US" sz="1050" b="1" dirty="0">
                <a:latin typeface="Meiryo UI" panose="020B0604030504040204" pitchFamily="34" charset="-128"/>
                <a:ea typeface="Meiryo UI" panose="020B0604030504040204" pitchFamily="34" charset="-128"/>
                <a:cs typeface="Arial"/>
              </a:rPr>
              <a:t>在宅センター</a:t>
            </a:r>
            <a:endParaRPr lang="en-US" sz="1050" b="1" dirty="0">
              <a:latin typeface="Meiryo UI" panose="020B0604030504040204" pitchFamily="34" charset="-128"/>
              <a:ea typeface="Meiryo UI" panose="020B0604030504040204" pitchFamily="34" charset="-128"/>
              <a:cs typeface="Arial"/>
            </a:endParaRPr>
          </a:p>
        </p:txBody>
      </p:sp>
      <p:sp>
        <p:nvSpPr>
          <p:cNvPr id="46" name="TextBox 45">
            <a:extLst>
              <a:ext uri="{FF2B5EF4-FFF2-40B4-BE49-F238E27FC236}">
                <a16:creationId xmlns:a16="http://schemas.microsoft.com/office/drawing/2014/main" id="{886B14CB-09EC-33D6-B211-DABB7DCF636E}"/>
              </a:ext>
            </a:extLst>
          </p:cNvPr>
          <p:cNvSpPr txBox="1"/>
          <p:nvPr/>
        </p:nvSpPr>
        <p:spPr>
          <a:xfrm>
            <a:off x="467544" y="2859782"/>
            <a:ext cx="1800000" cy="288000"/>
          </a:xfrm>
          <a:prstGeom prst="rect">
            <a:avLst/>
          </a:prstGeom>
          <a:noFill/>
        </p:spPr>
        <p:txBody>
          <a:bodyPr wrap="square" rtlCol="0" anchor="ctr">
            <a:noAutofit/>
          </a:bodyPr>
          <a:lstStyle/>
          <a:p>
            <a:pPr algn="ctr"/>
            <a:r>
              <a:rPr lang="ja-JP" altLang="en-US" sz="1050" b="1" dirty="0">
                <a:latin typeface="Meiryo UI" panose="020B0604030504040204" pitchFamily="34" charset="-128"/>
                <a:ea typeface="Meiryo UI" panose="020B0604030504040204" pitchFamily="34" charset="-128"/>
                <a:cs typeface="Arial"/>
              </a:rPr>
              <a:t>リバビリセンター</a:t>
            </a:r>
            <a:endParaRPr lang="en-US" sz="1050" b="1" dirty="0">
              <a:latin typeface="Meiryo UI" panose="020B0604030504040204" pitchFamily="34" charset="-128"/>
              <a:ea typeface="Meiryo UI" panose="020B0604030504040204" pitchFamily="34" charset="-128"/>
              <a:cs typeface="Arial"/>
            </a:endParaRPr>
          </a:p>
        </p:txBody>
      </p:sp>
      <p:sp>
        <p:nvSpPr>
          <p:cNvPr id="47" name="TextBox 46">
            <a:extLst>
              <a:ext uri="{FF2B5EF4-FFF2-40B4-BE49-F238E27FC236}">
                <a16:creationId xmlns:a16="http://schemas.microsoft.com/office/drawing/2014/main" id="{33870486-4F0A-20CD-57EA-026E84E72FF2}"/>
              </a:ext>
            </a:extLst>
          </p:cNvPr>
          <p:cNvSpPr txBox="1"/>
          <p:nvPr/>
        </p:nvSpPr>
        <p:spPr>
          <a:xfrm>
            <a:off x="2411760" y="2859782"/>
            <a:ext cx="1800000" cy="288000"/>
          </a:xfrm>
          <a:prstGeom prst="rect">
            <a:avLst/>
          </a:prstGeom>
          <a:noFill/>
        </p:spPr>
        <p:txBody>
          <a:bodyPr wrap="square" lIns="0" rIns="0" rtlCol="0" anchor="ctr">
            <a:noAutofit/>
          </a:bodyPr>
          <a:lstStyle/>
          <a:p>
            <a:pPr algn="ctr"/>
            <a:r>
              <a:rPr lang="ja-JP" altLang="en-US" sz="1050" b="1" dirty="0">
                <a:latin typeface="Meiryo UI" panose="020B0604030504040204" pitchFamily="34" charset="-128"/>
                <a:ea typeface="Meiryo UI" panose="020B0604030504040204" pitchFamily="34" charset="-128"/>
                <a:cs typeface="Arial"/>
              </a:rPr>
              <a:t>老健施設 エスペーロ</a:t>
            </a:r>
            <a:endParaRPr lang="en-US" sz="1050" b="1" dirty="0">
              <a:latin typeface="Meiryo UI" panose="020B0604030504040204" pitchFamily="34" charset="-128"/>
              <a:ea typeface="Meiryo UI" panose="020B0604030504040204" pitchFamily="34" charset="-128"/>
              <a:cs typeface="Arial"/>
            </a:endParaRPr>
          </a:p>
        </p:txBody>
      </p:sp>
      <p:sp>
        <p:nvSpPr>
          <p:cNvPr id="48" name="TextBox 47">
            <a:extLst>
              <a:ext uri="{FF2B5EF4-FFF2-40B4-BE49-F238E27FC236}">
                <a16:creationId xmlns:a16="http://schemas.microsoft.com/office/drawing/2014/main" id="{1A54DA02-4AA6-CFC6-4FE5-5B746DC6080A}"/>
              </a:ext>
            </a:extLst>
          </p:cNvPr>
          <p:cNvSpPr txBox="1"/>
          <p:nvPr/>
        </p:nvSpPr>
        <p:spPr>
          <a:xfrm>
            <a:off x="4355976" y="2859782"/>
            <a:ext cx="1800000" cy="288000"/>
          </a:xfrm>
          <a:prstGeom prst="rect">
            <a:avLst/>
          </a:prstGeom>
          <a:noFill/>
        </p:spPr>
        <p:txBody>
          <a:bodyPr wrap="square" rtlCol="0" anchor="ctr">
            <a:noAutofit/>
          </a:bodyPr>
          <a:lstStyle/>
          <a:p>
            <a:pPr algn="ctr"/>
            <a:r>
              <a:rPr lang="ja-JP" altLang="en-US" sz="1050" b="1" dirty="0">
                <a:latin typeface="Meiryo UI" panose="020B0604030504040204" pitchFamily="34" charset="-128"/>
                <a:ea typeface="Meiryo UI" panose="020B0604030504040204" pitchFamily="34" charset="-128"/>
                <a:cs typeface="Arial"/>
              </a:rPr>
              <a:t>老健施設 クレオ</a:t>
            </a:r>
            <a:endParaRPr lang="en-US" sz="1050" b="1" dirty="0">
              <a:latin typeface="Meiryo UI" panose="020B0604030504040204" pitchFamily="34" charset="-128"/>
              <a:ea typeface="Meiryo UI" panose="020B0604030504040204" pitchFamily="34" charset="-128"/>
              <a:cs typeface="Arial"/>
            </a:endParaRPr>
          </a:p>
        </p:txBody>
      </p:sp>
      <p:sp>
        <p:nvSpPr>
          <p:cNvPr id="49" name="TextBox 48">
            <a:extLst>
              <a:ext uri="{FF2B5EF4-FFF2-40B4-BE49-F238E27FC236}">
                <a16:creationId xmlns:a16="http://schemas.microsoft.com/office/drawing/2014/main" id="{BB7E1F0B-AB97-B574-A606-20B03DA1153A}"/>
              </a:ext>
            </a:extLst>
          </p:cNvPr>
          <p:cNvSpPr txBox="1"/>
          <p:nvPr/>
        </p:nvSpPr>
        <p:spPr>
          <a:xfrm>
            <a:off x="6300192" y="2859782"/>
            <a:ext cx="1800000" cy="288000"/>
          </a:xfrm>
          <a:prstGeom prst="rect">
            <a:avLst/>
          </a:prstGeom>
          <a:noFill/>
        </p:spPr>
        <p:txBody>
          <a:bodyPr wrap="square" rtlCol="0" anchor="ctr">
            <a:noAutofit/>
          </a:bodyPr>
          <a:lstStyle/>
          <a:p>
            <a:pPr algn="ctr"/>
            <a:r>
              <a:rPr lang="ja-JP" altLang="en-US" sz="1050" b="1" dirty="0">
                <a:latin typeface="Meiryo UI" panose="020B0604030504040204" pitchFamily="34" charset="-128"/>
                <a:ea typeface="Meiryo UI" panose="020B0604030504040204" pitchFamily="34" charset="-128"/>
                <a:cs typeface="Arial"/>
              </a:rPr>
              <a:t>アビーサあらき野</a:t>
            </a:r>
            <a:endParaRPr lang="en-US" sz="1050" b="1" dirty="0">
              <a:latin typeface="Meiryo UI" panose="020B0604030504040204" pitchFamily="34" charset="-128"/>
              <a:ea typeface="Meiryo UI" panose="020B0604030504040204" pitchFamily="34" charset="-128"/>
              <a:cs typeface="Arial"/>
            </a:endParaRPr>
          </a:p>
        </p:txBody>
      </p:sp>
      <p:sp>
        <p:nvSpPr>
          <p:cNvPr id="53" name="TextBox 52">
            <a:extLst>
              <a:ext uri="{FF2B5EF4-FFF2-40B4-BE49-F238E27FC236}">
                <a16:creationId xmlns:a16="http://schemas.microsoft.com/office/drawing/2014/main" id="{450B64F2-4118-D2B9-BAB5-54A315477114}"/>
              </a:ext>
            </a:extLst>
          </p:cNvPr>
          <p:cNvSpPr txBox="1"/>
          <p:nvPr/>
        </p:nvSpPr>
        <p:spPr>
          <a:xfrm>
            <a:off x="467744" y="4227966"/>
            <a:ext cx="1800000" cy="288000"/>
          </a:xfrm>
          <a:prstGeom prst="rect">
            <a:avLst/>
          </a:prstGeom>
          <a:noFill/>
        </p:spPr>
        <p:txBody>
          <a:bodyPr wrap="square" rtlCol="0" anchor="ctr">
            <a:noAutofit/>
          </a:bodyPr>
          <a:lstStyle/>
          <a:p>
            <a:pPr algn="ctr"/>
            <a:r>
              <a:rPr lang="ja-JP" altLang="en-US" sz="1050" b="1">
                <a:latin typeface="Meiryo UI" panose="020B0604030504040204" pitchFamily="34" charset="-128"/>
                <a:ea typeface="Meiryo UI" panose="020B0604030504040204" pitchFamily="34" charset="-128"/>
                <a:cs typeface="Arial"/>
              </a:rPr>
              <a:t>ケアプラザ柴崎</a:t>
            </a:r>
            <a:endParaRPr lang="en-US" sz="1050" b="1" dirty="0">
              <a:latin typeface="Meiryo UI" panose="020B0604030504040204" pitchFamily="34" charset="-128"/>
              <a:ea typeface="Meiryo UI" panose="020B0604030504040204" pitchFamily="34" charset="-128"/>
              <a:cs typeface="Arial"/>
            </a:endParaRPr>
          </a:p>
        </p:txBody>
      </p:sp>
      <p:sp>
        <p:nvSpPr>
          <p:cNvPr id="54" name="TextBox 53">
            <a:extLst>
              <a:ext uri="{FF2B5EF4-FFF2-40B4-BE49-F238E27FC236}">
                <a16:creationId xmlns:a16="http://schemas.microsoft.com/office/drawing/2014/main" id="{42EB0C42-DD43-1ADE-E6E3-DFB1C74DADFC}"/>
              </a:ext>
            </a:extLst>
          </p:cNvPr>
          <p:cNvSpPr txBox="1"/>
          <p:nvPr/>
        </p:nvSpPr>
        <p:spPr>
          <a:xfrm>
            <a:off x="2411960" y="4227966"/>
            <a:ext cx="1800000" cy="288000"/>
          </a:xfrm>
          <a:prstGeom prst="rect">
            <a:avLst/>
          </a:prstGeom>
          <a:noFill/>
        </p:spPr>
        <p:txBody>
          <a:bodyPr wrap="square" lIns="0" rIns="0" rtlCol="0" anchor="ctr">
            <a:noAutofit/>
          </a:bodyPr>
          <a:lstStyle/>
          <a:p>
            <a:pPr algn="ctr"/>
            <a:r>
              <a:rPr lang="ja-JP" altLang="en-US" sz="1050" b="1">
                <a:latin typeface="Meiryo UI" panose="020B0604030504040204" pitchFamily="34" charset="-128"/>
                <a:ea typeface="Meiryo UI" panose="020B0604030504040204" pitchFamily="34" charset="-128"/>
                <a:cs typeface="Arial"/>
              </a:rPr>
              <a:t>ケアプラザ寿</a:t>
            </a:r>
            <a:endParaRPr lang="en-US" sz="1050" b="1" dirty="0">
              <a:latin typeface="Meiryo UI" panose="020B0604030504040204" pitchFamily="34" charset="-128"/>
              <a:ea typeface="Meiryo UI" panose="020B0604030504040204" pitchFamily="34" charset="-128"/>
              <a:cs typeface="Arial"/>
            </a:endParaRPr>
          </a:p>
        </p:txBody>
      </p:sp>
      <p:sp>
        <p:nvSpPr>
          <p:cNvPr id="55" name="TextBox 54">
            <a:extLst>
              <a:ext uri="{FF2B5EF4-FFF2-40B4-BE49-F238E27FC236}">
                <a16:creationId xmlns:a16="http://schemas.microsoft.com/office/drawing/2014/main" id="{A6240938-8B70-576B-8A7F-48933CEC2113}"/>
              </a:ext>
            </a:extLst>
          </p:cNvPr>
          <p:cNvSpPr txBox="1"/>
          <p:nvPr/>
        </p:nvSpPr>
        <p:spPr>
          <a:xfrm>
            <a:off x="4356176" y="4227934"/>
            <a:ext cx="1800000" cy="288000"/>
          </a:xfrm>
          <a:prstGeom prst="rect">
            <a:avLst/>
          </a:prstGeom>
          <a:noFill/>
        </p:spPr>
        <p:txBody>
          <a:bodyPr wrap="square" lIns="0" rIns="0" rtlCol="0" anchor="ctr">
            <a:noAutofit/>
          </a:bodyPr>
          <a:lstStyle/>
          <a:p>
            <a:pPr algn="ctr"/>
            <a:r>
              <a:rPr lang="en-US" sz="1050" b="1" dirty="0" err="1">
                <a:latin typeface="Meiryo UI" panose="020B0604030504040204" pitchFamily="34" charset="-128"/>
                <a:ea typeface="Meiryo UI" panose="020B0604030504040204" pitchFamily="34" charset="-128"/>
                <a:cs typeface="Arial"/>
              </a:rPr>
              <a:t>ホーチミン支所</a:t>
            </a:r>
            <a:endParaRPr lang="en-US" sz="1050" b="1" dirty="0">
              <a:latin typeface="Meiryo UI" panose="020B0604030504040204" pitchFamily="34" charset="-128"/>
              <a:ea typeface="Meiryo UI" panose="020B0604030504040204" pitchFamily="34" charset="-128"/>
              <a:cs typeface="Arial"/>
            </a:endParaRPr>
          </a:p>
        </p:txBody>
      </p:sp>
      <p:pic>
        <p:nvPicPr>
          <p:cNvPr id="6" name="図形 61" descr="ホーチミン支所">
            <a:extLst>
              <a:ext uri="{FF2B5EF4-FFF2-40B4-BE49-F238E27FC236}">
                <a16:creationId xmlns:a16="http://schemas.microsoft.com/office/drawing/2014/main" id="{6203C200-E9EB-9AD4-55DF-785B9B8F8D73}"/>
              </a:ext>
            </a:extLst>
          </p:cNvPr>
          <p:cNvPicPr>
            <a:picLocks noChangeAspect="1"/>
          </p:cNvPicPr>
          <p:nvPr/>
        </p:nvPicPr>
        <p:blipFill rotWithShape="1">
          <a:blip r:embed="rId13"/>
          <a:srcRect b="16366"/>
          <a:stretch/>
        </p:blipFill>
        <p:spPr>
          <a:xfrm>
            <a:off x="4355976" y="3291830"/>
            <a:ext cx="1799431" cy="936103"/>
          </a:xfrm>
          <a:prstGeom prst="rect">
            <a:avLst/>
          </a:prstGeom>
        </p:spPr>
      </p:pic>
    </p:spTree>
    <p:extLst>
      <p:ext uri="{BB962C8B-B14F-4D97-AF65-F5344CB8AC3E}">
        <p14:creationId xmlns:p14="http://schemas.microsoft.com/office/powerpoint/2010/main" val="314101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E37AF-74B7-91A2-C1B7-245120C549CE}"/>
              </a:ext>
            </a:extLst>
          </p:cNvPr>
          <p:cNvSpPr>
            <a:spLocks noGrp="1"/>
          </p:cNvSpPr>
          <p:nvPr>
            <p:ph idx="1"/>
          </p:nvPr>
        </p:nvSpPr>
        <p:spPr>
          <a:xfrm>
            <a:off x="467544" y="555526"/>
            <a:ext cx="8208144" cy="1008112"/>
          </a:xfrm>
        </p:spPr>
        <p:txBody>
          <a:bodyPr anchor="ctr">
            <a:normAutofit/>
          </a:bodyPr>
          <a:lstStyle/>
          <a:p>
            <a:pPr marL="0" indent="0" algn="ctr">
              <a:lnSpc>
                <a:spcPct val="120000"/>
              </a:lnSpc>
              <a:buNone/>
            </a:pPr>
            <a:r>
              <a:rPr lang="ja-JP" altLang="en-US" sz="2000" b="1">
                <a:solidFill>
                  <a:srgbClr val="00B050"/>
                </a:solidFill>
                <a:latin typeface="Meiryo UI" panose="020B0604030504040204" pitchFamily="34" charset="-128"/>
                <a:ea typeface="Meiryo UI" panose="020B0604030504040204" pitchFamily="34" charset="-128"/>
              </a:rPr>
              <a:t>創造会は</a:t>
            </a:r>
            <a:r>
              <a:rPr lang="en-US" altLang="ja-JP" sz="2000" b="1" dirty="0">
                <a:solidFill>
                  <a:srgbClr val="00B050"/>
                </a:solidFill>
                <a:latin typeface="Meiryo UI" panose="020B0604030504040204" pitchFamily="34" charset="-128"/>
                <a:ea typeface="Meiryo UI" panose="020B0604030504040204" pitchFamily="34" charset="-128"/>
              </a:rPr>
              <a:t>2017</a:t>
            </a:r>
            <a:r>
              <a:rPr lang="ja-JP" altLang="en-US" sz="2000" b="1">
                <a:solidFill>
                  <a:srgbClr val="00B050"/>
                </a:solidFill>
                <a:latin typeface="Meiryo UI" panose="020B0604030504040204" pitchFamily="34" charset="-128"/>
                <a:ea typeface="Meiryo UI" panose="020B0604030504040204" pitchFamily="34" charset="-128"/>
              </a:rPr>
              <a:t>年よりベトナム人介護人材を積極的に受け入れ、</a:t>
            </a:r>
            <a:endParaRPr lang="en-US" altLang="ja-JP" sz="2000" b="1" dirty="0">
              <a:solidFill>
                <a:srgbClr val="00B050"/>
              </a:solidFill>
              <a:latin typeface="Meiryo UI" panose="020B0604030504040204" pitchFamily="34" charset="-128"/>
              <a:ea typeface="Meiryo UI" panose="020B0604030504040204" pitchFamily="34" charset="-128"/>
            </a:endParaRPr>
          </a:p>
          <a:p>
            <a:pPr marL="0" indent="0" algn="ctr">
              <a:lnSpc>
                <a:spcPct val="120000"/>
              </a:lnSpc>
              <a:buNone/>
            </a:pPr>
            <a:r>
              <a:rPr lang="en-JP" altLang="ja-JP" sz="2000" b="1" dirty="0">
                <a:solidFill>
                  <a:srgbClr val="00B050"/>
                </a:solidFill>
                <a:latin typeface="Meiryo UI" panose="020B0604030504040204" pitchFamily="34" charset="-128"/>
                <a:ea typeface="Meiryo UI" panose="020B0604030504040204" pitchFamily="34" charset="-128"/>
              </a:rPr>
              <a:t>2023</a:t>
            </a:r>
            <a:r>
              <a:rPr lang="ja-JP" altLang="en-JP" sz="2000" b="1">
                <a:solidFill>
                  <a:srgbClr val="00B050"/>
                </a:solidFill>
                <a:latin typeface="Meiryo UI" panose="020B0604030504040204" pitchFamily="34" charset="-128"/>
                <a:ea typeface="Meiryo UI" panose="020B0604030504040204" pitchFamily="34" charset="-128"/>
              </a:rPr>
              <a:t>年</a:t>
            </a:r>
            <a:r>
              <a:rPr lang="en-JP" altLang="ja-JP" sz="2000" b="1" dirty="0">
                <a:solidFill>
                  <a:srgbClr val="00B050"/>
                </a:solidFill>
                <a:latin typeface="Meiryo UI" panose="020B0604030504040204" pitchFamily="34" charset="-128"/>
                <a:ea typeface="Meiryo UI" panose="020B0604030504040204" pitchFamily="34" charset="-128"/>
              </a:rPr>
              <a:t>8</a:t>
            </a:r>
            <a:r>
              <a:rPr lang="ja-JP" altLang="en-JP" sz="2000" b="1">
                <a:solidFill>
                  <a:srgbClr val="00B050"/>
                </a:solidFill>
                <a:latin typeface="Meiryo UI" panose="020B0604030504040204" pitchFamily="34" charset="-128"/>
                <a:ea typeface="Meiryo UI" panose="020B0604030504040204" pitchFamily="34" charset="-128"/>
              </a:rPr>
              <a:t>月</a:t>
            </a:r>
            <a:r>
              <a:rPr lang="ja-JP" altLang="en-US" sz="2000" b="1">
                <a:solidFill>
                  <a:srgbClr val="00B050"/>
                </a:solidFill>
                <a:latin typeface="Meiryo UI" panose="020B0604030504040204" pitchFamily="34" charset="-128"/>
                <a:ea typeface="Meiryo UI" panose="020B0604030504040204" pitchFamily="34" charset="-128"/>
              </a:rPr>
              <a:t>現在</a:t>
            </a:r>
            <a:r>
              <a:rPr lang="en-US" altLang="ja-JP" sz="2000" b="1" dirty="0">
                <a:solidFill>
                  <a:srgbClr val="00B050"/>
                </a:solidFill>
                <a:latin typeface="Meiryo UI" panose="020B0604030504040204" pitchFamily="34" charset="-128"/>
                <a:ea typeface="Meiryo UI" panose="020B0604030504040204" pitchFamily="34" charset="-128"/>
              </a:rPr>
              <a:t> 25</a:t>
            </a:r>
            <a:r>
              <a:rPr lang="ja-JP" altLang="en-US" sz="2000" b="1">
                <a:solidFill>
                  <a:srgbClr val="00B050"/>
                </a:solidFill>
                <a:latin typeface="Meiryo UI" panose="020B0604030504040204" pitchFamily="34" charset="-128"/>
                <a:ea typeface="Meiryo UI" panose="020B0604030504040204" pitchFamily="34" charset="-128"/>
              </a:rPr>
              <a:t>名のベトナム人が創造会で活躍しています</a:t>
            </a:r>
          </a:p>
        </p:txBody>
      </p:sp>
      <p:sp>
        <p:nvSpPr>
          <p:cNvPr id="3" name="Footer Placeholder 2">
            <a:extLst>
              <a:ext uri="{FF2B5EF4-FFF2-40B4-BE49-F238E27FC236}">
                <a16:creationId xmlns:a16="http://schemas.microsoft.com/office/drawing/2014/main" id="{309DC26A-660C-8325-D6A1-8DA00CC9A9B0}"/>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2F1A2FFD-0863-9948-863C-BBD04F4BD1EA}"/>
              </a:ext>
            </a:extLst>
          </p:cNvPr>
          <p:cNvSpPr>
            <a:spLocks noGrp="1"/>
          </p:cNvSpPr>
          <p:nvPr>
            <p:ph type="sldNum" sz="quarter" idx="12"/>
          </p:nvPr>
        </p:nvSpPr>
        <p:spPr/>
        <p:txBody>
          <a:bodyPr/>
          <a:lstStyle/>
          <a:p>
            <a:fld id="{5E2883CD-35B5-2449-8471-2FC75F918209}" type="slidenum">
              <a:rPr lang="en-US" smtClean="0"/>
              <a:pPr/>
              <a:t>6</a:t>
            </a:fld>
            <a:endParaRPr lang="en-US"/>
          </a:p>
        </p:txBody>
      </p:sp>
      <p:sp>
        <p:nvSpPr>
          <p:cNvPr id="5" name="Title 4">
            <a:extLst>
              <a:ext uri="{FF2B5EF4-FFF2-40B4-BE49-F238E27FC236}">
                <a16:creationId xmlns:a16="http://schemas.microsoft.com/office/drawing/2014/main" id="{9B5CF381-0213-9342-03CF-841B0E9DF9DD}"/>
              </a:ext>
            </a:extLst>
          </p:cNvPr>
          <p:cNvSpPr>
            <a:spLocks noGrp="1"/>
          </p:cNvSpPr>
          <p:nvPr>
            <p:ph type="title"/>
          </p:nvPr>
        </p:nvSpPr>
        <p:spPr/>
        <p:txBody>
          <a:bodyPr/>
          <a:lstStyle/>
          <a:p>
            <a:endParaRPr lang="en-JP" dirty="0"/>
          </a:p>
        </p:txBody>
      </p:sp>
      <p:pic>
        <p:nvPicPr>
          <p:cNvPr id="9" name="Picture 8">
            <a:extLst>
              <a:ext uri="{FF2B5EF4-FFF2-40B4-BE49-F238E27FC236}">
                <a16:creationId xmlns:a16="http://schemas.microsoft.com/office/drawing/2014/main" id="{E779D889-7197-E00C-2796-9E6E2DBE7FD4}"/>
              </a:ext>
            </a:extLst>
          </p:cNvPr>
          <p:cNvPicPr>
            <a:picLocks noChangeAspect="1"/>
          </p:cNvPicPr>
          <p:nvPr/>
        </p:nvPicPr>
        <p:blipFill rotWithShape="1">
          <a:blip r:embed="rId2"/>
          <a:srcRect t="25195" b="26375"/>
          <a:stretch/>
        </p:blipFill>
        <p:spPr>
          <a:xfrm>
            <a:off x="468187" y="1606741"/>
            <a:ext cx="8207501" cy="2981134"/>
          </a:xfrm>
          <a:prstGeom prst="rect">
            <a:avLst/>
          </a:prstGeom>
        </p:spPr>
      </p:pic>
    </p:spTree>
    <p:extLst>
      <p:ext uri="{BB962C8B-B14F-4D97-AF65-F5344CB8AC3E}">
        <p14:creationId xmlns:p14="http://schemas.microsoft.com/office/powerpoint/2010/main" val="255987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D89DAA0-E54F-EF6E-398C-8505EE8D6CCC}"/>
              </a:ext>
            </a:extLst>
          </p:cNvPr>
          <p:cNvGraphicFramePr>
            <a:graphicFrameLocks noGrp="1"/>
          </p:cNvGraphicFramePr>
          <p:nvPr>
            <p:ph idx="1"/>
            <p:extLst>
              <p:ext uri="{D42A27DB-BD31-4B8C-83A1-F6EECF244321}">
                <p14:modId xmlns:p14="http://schemas.microsoft.com/office/powerpoint/2010/main" val="189339743"/>
              </p:ext>
            </p:extLst>
          </p:nvPr>
        </p:nvGraphicFramePr>
        <p:xfrm>
          <a:off x="468313" y="555626"/>
          <a:ext cx="8208000" cy="4032252"/>
        </p:xfrm>
        <a:graphic>
          <a:graphicData uri="http://schemas.openxmlformats.org/drawingml/2006/table">
            <a:tbl>
              <a:tblPr firstRow="1" bandRow="1">
                <a:tableStyleId>{2D5ABB26-0587-4C30-8999-92F81FD0307C}</a:tableStyleId>
              </a:tblPr>
              <a:tblGrid>
                <a:gridCol w="1079351">
                  <a:extLst>
                    <a:ext uri="{9D8B030D-6E8A-4147-A177-3AD203B41FA5}">
                      <a16:colId xmlns:a16="http://schemas.microsoft.com/office/drawing/2014/main" val="321095433"/>
                    </a:ext>
                  </a:extLst>
                </a:gridCol>
                <a:gridCol w="2520280">
                  <a:extLst>
                    <a:ext uri="{9D8B030D-6E8A-4147-A177-3AD203B41FA5}">
                      <a16:colId xmlns:a16="http://schemas.microsoft.com/office/drawing/2014/main" val="147287923"/>
                    </a:ext>
                  </a:extLst>
                </a:gridCol>
                <a:gridCol w="2556369">
                  <a:extLst>
                    <a:ext uri="{9D8B030D-6E8A-4147-A177-3AD203B41FA5}">
                      <a16:colId xmlns:a16="http://schemas.microsoft.com/office/drawing/2014/main" val="3516031844"/>
                    </a:ext>
                  </a:extLst>
                </a:gridCol>
                <a:gridCol w="2052000">
                  <a:extLst>
                    <a:ext uri="{9D8B030D-6E8A-4147-A177-3AD203B41FA5}">
                      <a16:colId xmlns:a16="http://schemas.microsoft.com/office/drawing/2014/main" val="2839910878"/>
                    </a:ext>
                  </a:extLst>
                </a:gridCol>
              </a:tblGrid>
              <a:tr h="448028">
                <a:tc>
                  <a:txBody>
                    <a:bodyPr/>
                    <a:lstStyle/>
                    <a:p>
                      <a:pPr algn="ctr"/>
                      <a:r>
                        <a:rPr lang="en-JP" sz="1200" b="1" dirty="0">
                          <a:latin typeface="Meiryo UI" panose="020B0604030504040204" pitchFamily="34" charset="-128"/>
                          <a:ea typeface="Meiryo UI" panose="020B0604030504040204" pitchFamily="34" charset="-128"/>
                        </a:rPr>
                        <a:t>年度</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JP" sz="1200" b="1" dirty="0">
                          <a:latin typeface="Meiryo UI" panose="020B0604030504040204" pitchFamily="34" charset="-128"/>
                          <a:ea typeface="Meiryo UI" panose="020B0604030504040204" pitchFamily="34" charset="-128"/>
                        </a:rPr>
                        <a:t>受け入れ人数</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JP" sz="1200" b="1" dirty="0">
                          <a:latin typeface="Meiryo UI" panose="020B0604030504040204" pitchFamily="34" charset="-128"/>
                          <a:ea typeface="Meiryo UI" panose="020B0604030504040204" pitchFamily="34" charset="-128"/>
                        </a:rPr>
                        <a:t>出身</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JP" sz="1200" b="1" dirty="0">
                          <a:latin typeface="Meiryo UI" panose="020B0604030504040204" pitchFamily="34" charset="-128"/>
                          <a:ea typeface="Meiryo UI" panose="020B0604030504040204" pitchFamily="34" charset="-128"/>
                        </a:rPr>
                        <a:t>在留資格</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8252428"/>
                  </a:ext>
                </a:extLst>
              </a:tr>
              <a:tr h="448028">
                <a:tc>
                  <a:txBody>
                    <a:bodyPr/>
                    <a:lstStyle/>
                    <a:p>
                      <a:pPr algn="ctr"/>
                      <a:r>
                        <a:rPr lang="en-JP" sz="1200" b="1" dirty="0">
                          <a:latin typeface="Meiryo UI" panose="020B0604030504040204" pitchFamily="34" charset="-128"/>
                          <a:ea typeface="Meiryo UI" panose="020B0604030504040204" pitchFamily="34" charset="-128"/>
                        </a:rPr>
                        <a:t>2017年</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JP" sz="1200" b="1" dirty="0">
                          <a:latin typeface="Meiryo UI" panose="020B0604030504040204" pitchFamily="34" charset="-128"/>
                          <a:ea typeface="Meiryo UI" panose="020B0604030504040204" pitchFamily="34" charset="-128"/>
                        </a:rPr>
                        <a:t>3名</a:t>
                      </a:r>
                      <a:r>
                        <a:rPr lang="en-JP" sz="1200" dirty="0">
                          <a:latin typeface="Meiryo UI" panose="020B0604030504040204" pitchFamily="34" charset="-128"/>
                          <a:ea typeface="Meiryo UI" panose="020B0604030504040204" pitchFamily="34" charset="-128"/>
                        </a:rPr>
                        <a:t>（女性2名/</a:t>
                      </a:r>
                      <a:r>
                        <a:rPr lang="ja-JP" altLang="en-US" sz="1200">
                          <a:latin typeface="Meiryo UI" panose="020B0604030504040204" pitchFamily="34" charset="-128"/>
                          <a:ea typeface="Meiryo UI" panose="020B0604030504040204" pitchFamily="34" charset="-128"/>
                        </a:rPr>
                        <a:t>男性</a:t>
                      </a:r>
                      <a:r>
                        <a:rPr lang="en-US" altLang="ja-JP" sz="1200" dirty="0">
                          <a:latin typeface="Meiryo UI" panose="020B0604030504040204" pitchFamily="34" charset="-128"/>
                          <a:ea typeface="Meiryo UI" panose="020B0604030504040204" pitchFamily="34" charset="-128"/>
                        </a:rPr>
                        <a:t>1</a:t>
                      </a:r>
                      <a:r>
                        <a:rPr lang="ja-JP" altLang="en-US" sz="1200">
                          <a:latin typeface="Meiryo UI" panose="020B0604030504040204" pitchFamily="34" charset="-128"/>
                          <a:ea typeface="Meiryo UI" panose="020B0604030504040204" pitchFamily="34" charset="-128"/>
                        </a:rPr>
                        <a:t>名</a:t>
                      </a:r>
                      <a:r>
                        <a:rPr lang="en-JP" sz="1200" dirty="0">
                          <a:latin typeface="Meiryo UI" panose="020B0604030504040204" pitchFamily="34" charset="-128"/>
                          <a:ea typeface="Meiryo UI" panose="020B0604030504040204" pitchFamily="34" charset="-128"/>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JP" sz="1200" dirty="0">
                          <a:latin typeface="Meiryo UI" panose="020B0604030504040204" pitchFamily="34" charset="-128"/>
                          <a:ea typeface="Meiryo UI" panose="020B0604030504040204" pitchFamily="34" charset="-128"/>
                        </a:rPr>
                        <a:t>ホーチミンシティ</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JP" sz="1200" dirty="0">
                          <a:latin typeface="Meiryo UI" panose="020B0604030504040204" pitchFamily="34" charset="-128"/>
                          <a:ea typeface="Meiryo UI" panose="020B0604030504040204" pitchFamily="34" charset="-128"/>
                        </a:rPr>
                        <a:t>介護</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2127300"/>
                  </a:ext>
                </a:extLst>
              </a:tr>
              <a:tr h="448028">
                <a:tc>
                  <a:txBody>
                    <a:bodyPr/>
                    <a:lstStyle/>
                    <a:p>
                      <a:pPr algn="ctr"/>
                      <a:r>
                        <a:rPr lang="en-JP" sz="1200" b="1" dirty="0">
                          <a:latin typeface="Meiryo UI" panose="020B0604030504040204" pitchFamily="34" charset="-128"/>
                          <a:ea typeface="Meiryo UI" panose="020B0604030504040204" pitchFamily="34" charset="-128"/>
                        </a:rPr>
                        <a:t>2018年</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b="1" dirty="0">
                          <a:latin typeface="Meiryo UI" panose="020B0604030504040204" pitchFamily="34" charset="-128"/>
                          <a:ea typeface="Meiryo UI" panose="020B0604030504040204" pitchFamily="34" charset="-128"/>
                        </a:rPr>
                        <a:t>6</a:t>
                      </a:r>
                      <a:r>
                        <a:rPr lang="ja-JP" altLang="en-US" sz="1200" b="1">
                          <a:latin typeface="Meiryo UI" panose="020B0604030504040204" pitchFamily="34" charset="-128"/>
                          <a:ea typeface="Meiryo UI" panose="020B0604030504040204" pitchFamily="34" charset="-128"/>
                        </a:rPr>
                        <a:t>名</a:t>
                      </a:r>
                      <a:r>
                        <a:rPr lang="ja-JP" altLang="en-US" sz="1200">
                          <a:latin typeface="Meiryo UI" panose="020B0604030504040204" pitchFamily="34" charset="-128"/>
                          <a:ea typeface="Meiryo UI" panose="020B0604030504040204" pitchFamily="34" charset="-128"/>
                        </a:rPr>
                        <a:t>（女性</a:t>
                      </a:r>
                      <a:r>
                        <a:rPr lang="en-US" altLang="ja-JP" sz="1200" dirty="0">
                          <a:latin typeface="Meiryo UI" panose="020B0604030504040204" pitchFamily="34" charset="-128"/>
                          <a:ea typeface="Meiryo UI" panose="020B0604030504040204" pitchFamily="34" charset="-128"/>
                        </a:rPr>
                        <a:t>4</a:t>
                      </a:r>
                      <a:r>
                        <a:rPr lang="ja-JP" altLang="en-US" sz="1200">
                          <a:latin typeface="Meiryo UI" panose="020B0604030504040204" pitchFamily="34" charset="-128"/>
                          <a:ea typeface="Meiryo UI" panose="020B0604030504040204" pitchFamily="34" charset="-128"/>
                        </a:rPr>
                        <a:t>名</a:t>
                      </a:r>
                      <a:r>
                        <a:rPr lang="en-US" altLang="ja-JP" sz="1200" dirty="0">
                          <a:latin typeface="Meiryo UI" panose="020B0604030504040204" pitchFamily="34" charset="-128"/>
                          <a:ea typeface="Meiryo UI" panose="020B0604030504040204" pitchFamily="34" charset="-128"/>
                        </a:rPr>
                        <a:t>/</a:t>
                      </a:r>
                      <a:r>
                        <a:rPr lang="ja-JP" altLang="en-US" sz="1200">
                          <a:latin typeface="Meiryo UI" panose="020B0604030504040204" pitchFamily="34" charset="-128"/>
                          <a:ea typeface="Meiryo UI" panose="020B0604030504040204" pitchFamily="34" charset="-128"/>
                        </a:rPr>
                        <a:t>男性</a:t>
                      </a:r>
                      <a:r>
                        <a:rPr lang="en-US" altLang="ja-JP" sz="1200" dirty="0">
                          <a:latin typeface="Meiryo UI" panose="020B0604030504040204" pitchFamily="34" charset="-128"/>
                          <a:ea typeface="Meiryo UI" panose="020B0604030504040204" pitchFamily="34" charset="-128"/>
                        </a:rPr>
                        <a:t>2</a:t>
                      </a:r>
                      <a:r>
                        <a:rPr lang="ja-JP" altLang="en-US" sz="1200">
                          <a:latin typeface="Meiryo UI" panose="020B0604030504040204" pitchFamily="34" charset="-128"/>
                          <a:ea typeface="Meiryo UI" panose="020B0604030504040204" pitchFamily="34" charset="-128"/>
                        </a:rPr>
                        <a:t>名）</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ホーチミンシティ</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介護</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143137"/>
                  </a:ext>
                </a:extLst>
              </a:tr>
              <a:tr h="448028">
                <a:tc>
                  <a:txBody>
                    <a:bodyPr/>
                    <a:lstStyle/>
                    <a:p>
                      <a:pPr algn="ctr"/>
                      <a:r>
                        <a:rPr lang="en-JP" sz="1200" b="1" dirty="0">
                          <a:latin typeface="Meiryo UI" panose="020B0604030504040204" pitchFamily="34" charset="-128"/>
                          <a:ea typeface="Meiryo UI" panose="020B0604030504040204" pitchFamily="34" charset="-128"/>
                        </a:rPr>
                        <a:t>2019年</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b="1" dirty="0">
                          <a:latin typeface="Meiryo UI" panose="020B0604030504040204" pitchFamily="34" charset="-128"/>
                          <a:ea typeface="Meiryo UI" panose="020B0604030504040204" pitchFamily="34" charset="-128"/>
                        </a:rPr>
                        <a:t>2</a:t>
                      </a:r>
                      <a:r>
                        <a:rPr lang="ja-JP" altLang="en-US" sz="1200" b="1">
                          <a:latin typeface="Meiryo UI" panose="020B0604030504040204" pitchFamily="34" charset="-128"/>
                          <a:ea typeface="Meiryo UI" panose="020B0604030504040204" pitchFamily="34" charset="-128"/>
                        </a:rPr>
                        <a:t>名</a:t>
                      </a:r>
                      <a:r>
                        <a:rPr lang="ja-JP" altLang="en-US" sz="1200">
                          <a:latin typeface="Meiryo UI" panose="020B0604030504040204" pitchFamily="34" charset="-128"/>
                          <a:ea typeface="Meiryo UI" panose="020B0604030504040204" pitchFamily="34" charset="-128"/>
                        </a:rPr>
                        <a:t>（女性</a:t>
                      </a:r>
                      <a:r>
                        <a:rPr lang="en-US" altLang="ja-JP" sz="1200" dirty="0">
                          <a:latin typeface="Meiryo UI" panose="020B0604030504040204" pitchFamily="34" charset="-128"/>
                          <a:ea typeface="Meiryo UI" panose="020B0604030504040204" pitchFamily="34" charset="-128"/>
                        </a:rPr>
                        <a:t>2</a:t>
                      </a:r>
                      <a:r>
                        <a:rPr lang="ja-JP" altLang="en-US" sz="1200">
                          <a:latin typeface="Meiryo UI" panose="020B0604030504040204" pitchFamily="34" charset="-128"/>
                          <a:ea typeface="Meiryo UI" panose="020B0604030504040204" pitchFamily="34" charset="-128"/>
                        </a:rPr>
                        <a:t>名</a:t>
                      </a:r>
                      <a:r>
                        <a:rPr lang="en-US" altLang="ja-JP" sz="1200" dirty="0">
                          <a:latin typeface="Meiryo UI" panose="020B0604030504040204" pitchFamily="34" charset="-128"/>
                          <a:ea typeface="Meiryo UI" panose="020B0604030504040204" pitchFamily="34" charset="-128"/>
                        </a:rPr>
                        <a:t>/</a:t>
                      </a:r>
                      <a:r>
                        <a:rPr lang="ja-JP" altLang="en-US" sz="1200">
                          <a:latin typeface="Meiryo UI" panose="020B0604030504040204" pitchFamily="34" charset="-128"/>
                          <a:ea typeface="Meiryo UI" panose="020B0604030504040204" pitchFamily="34" charset="-128"/>
                        </a:rPr>
                        <a:t>男性</a:t>
                      </a:r>
                      <a:r>
                        <a:rPr lang="en-US" altLang="ja-JP" sz="1200" dirty="0">
                          <a:latin typeface="Meiryo UI" panose="020B0604030504040204" pitchFamily="34" charset="-128"/>
                          <a:ea typeface="Meiryo UI" panose="020B0604030504040204" pitchFamily="34" charset="-128"/>
                        </a:rPr>
                        <a:t>0</a:t>
                      </a:r>
                      <a:r>
                        <a:rPr lang="ja-JP" altLang="en-US" sz="1200">
                          <a:latin typeface="Meiryo UI" panose="020B0604030504040204" pitchFamily="34" charset="-128"/>
                          <a:ea typeface="Meiryo UI" panose="020B0604030504040204" pitchFamily="34" charset="-128"/>
                        </a:rPr>
                        <a:t>名）</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ホーチミンシティ</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介護</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855527"/>
                  </a:ext>
                </a:extLst>
              </a:tr>
              <a:tr h="448028">
                <a:tc>
                  <a:txBody>
                    <a:bodyPr/>
                    <a:lstStyle/>
                    <a:p>
                      <a:pPr algn="ctr"/>
                      <a:r>
                        <a:rPr lang="en-JP" sz="1200" b="1" dirty="0">
                          <a:latin typeface="Meiryo UI" panose="020B0604030504040204" pitchFamily="34" charset="-128"/>
                          <a:ea typeface="Meiryo UI" panose="020B0604030504040204" pitchFamily="34" charset="-128"/>
                        </a:rPr>
                        <a:t>2020年</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b="1" dirty="0">
                          <a:latin typeface="Meiryo UI" panose="020B0604030504040204" pitchFamily="34" charset="-128"/>
                          <a:ea typeface="Meiryo UI" panose="020B0604030504040204" pitchFamily="34" charset="-128"/>
                        </a:rPr>
                        <a:t>4</a:t>
                      </a:r>
                      <a:r>
                        <a:rPr lang="ja-JP" altLang="en-US" sz="1200" b="1">
                          <a:latin typeface="Meiryo UI" panose="020B0604030504040204" pitchFamily="34" charset="-128"/>
                          <a:ea typeface="Meiryo UI" panose="020B0604030504040204" pitchFamily="34" charset="-128"/>
                        </a:rPr>
                        <a:t>名</a:t>
                      </a:r>
                      <a:r>
                        <a:rPr lang="ja-JP" altLang="en-US" sz="1200">
                          <a:latin typeface="Meiryo UI" panose="020B0604030504040204" pitchFamily="34" charset="-128"/>
                          <a:ea typeface="Meiryo UI" panose="020B0604030504040204" pitchFamily="34" charset="-128"/>
                        </a:rPr>
                        <a:t>（女性</a:t>
                      </a:r>
                      <a:r>
                        <a:rPr lang="en-US" altLang="ja-JP" sz="1200" dirty="0">
                          <a:latin typeface="Meiryo UI" panose="020B0604030504040204" pitchFamily="34" charset="-128"/>
                          <a:ea typeface="Meiryo UI" panose="020B0604030504040204" pitchFamily="34" charset="-128"/>
                        </a:rPr>
                        <a:t>4</a:t>
                      </a:r>
                      <a:r>
                        <a:rPr lang="ja-JP" altLang="en-US" sz="1200">
                          <a:latin typeface="Meiryo UI" panose="020B0604030504040204" pitchFamily="34" charset="-128"/>
                          <a:ea typeface="Meiryo UI" panose="020B0604030504040204" pitchFamily="34" charset="-128"/>
                        </a:rPr>
                        <a:t>名</a:t>
                      </a:r>
                      <a:r>
                        <a:rPr lang="en-US" altLang="ja-JP" sz="1200" dirty="0">
                          <a:latin typeface="Meiryo UI" panose="020B0604030504040204" pitchFamily="34" charset="-128"/>
                          <a:ea typeface="Meiryo UI" panose="020B0604030504040204" pitchFamily="34" charset="-128"/>
                        </a:rPr>
                        <a:t>/</a:t>
                      </a:r>
                      <a:r>
                        <a:rPr lang="ja-JP" altLang="en-US" sz="1200">
                          <a:latin typeface="Meiryo UI" panose="020B0604030504040204" pitchFamily="34" charset="-128"/>
                          <a:ea typeface="Meiryo UI" panose="020B0604030504040204" pitchFamily="34" charset="-128"/>
                        </a:rPr>
                        <a:t>男性</a:t>
                      </a:r>
                      <a:r>
                        <a:rPr lang="en-US" altLang="ja-JP" sz="1200" dirty="0">
                          <a:latin typeface="Meiryo UI" panose="020B0604030504040204" pitchFamily="34" charset="-128"/>
                          <a:ea typeface="Meiryo UI" panose="020B0604030504040204" pitchFamily="34" charset="-128"/>
                        </a:rPr>
                        <a:t>0</a:t>
                      </a:r>
                      <a:r>
                        <a:rPr lang="ja-JP" altLang="en-US" sz="1200">
                          <a:latin typeface="Meiryo UI" panose="020B0604030504040204" pitchFamily="34" charset="-128"/>
                          <a:ea typeface="Meiryo UI" panose="020B0604030504040204" pitchFamily="34" charset="-128"/>
                        </a:rPr>
                        <a:t>名）</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ホーチミンシティ、ハノイ</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介護</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6359242"/>
                  </a:ext>
                </a:extLst>
              </a:tr>
              <a:tr h="448028">
                <a:tc>
                  <a:txBody>
                    <a:bodyPr/>
                    <a:lstStyle/>
                    <a:p>
                      <a:pPr algn="ctr"/>
                      <a:r>
                        <a:rPr lang="en-JP" sz="1200" b="1" dirty="0">
                          <a:latin typeface="Meiryo UI" panose="020B0604030504040204" pitchFamily="34" charset="-128"/>
                          <a:ea typeface="Meiryo UI" panose="020B0604030504040204" pitchFamily="34" charset="-128"/>
                        </a:rPr>
                        <a:t>2021年</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b="1" dirty="0">
                          <a:latin typeface="Meiryo UI" panose="020B0604030504040204" pitchFamily="34" charset="-128"/>
                          <a:ea typeface="Meiryo UI" panose="020B0604030504040204" pitchFamily="34" charset="-128"/>
                        </a:rPr>
                        <a:t>3</a:t>
                      </a:r>
                      <a:r>
                        <a:rPr lang="ja-JP" altLang="en-US" sz="1200" b="1">
                          <a:latin typeface="Meiryo UI" panose="020B0604030504040204" pitchFamily="34" charset="-128"/>
                          <a:ea typeface="Meiryo UI" panose="020B0604030504040204" pitchFamily="34" charset="-128"/>
                        </a:rPr>
                        <a:t>名</a:t>
                      </a:r>
                      <a:r>
                        <a:rPr lang="ja-JP" altLang="en-US" sz="1200">
                          <a:latin typeface="Meiryo UI" panose="020B0604030504040204" pitchFamily="34" charset="-128"/>
                          <a:ea typeface="Meiryo UI" panose="020B0604030504040204" pitchFamily="34" charset="-128"/>
                        </a:rPr>
                        <a:t>（女性</a:t>
                      </a:r>
                      <a:r>
                        <a:rPr lang="en-US" altLang="ja-JP" sz="1200" dirty="0">
                          <a:latin typeface="Meiryo UI" panose="020B0604030504040204" pitchFamily="34" charset="-128"/>
                          <a:ea typeface="Meiryo UI" panose="020B0604030504040204" pitchFamily="34" charset="-128"/>
                        </a:rPr>
                        <a:t>3</a:t>
                      </a:r>
                      <a:r>
                        <a:rPr lang="ja-JP" altLang="en-US" sz="1200">
                          <a:latin typeface="Meiryo UI" panose="020B0604030504040204" pitchFamily="34" charset="-128"/>
                          <a:ea typeface="Meiryo UI" panose="020B0604030504040204" pitchFamily="34" charset="-128"/>
                        </a:rPr>
                        <a:t>名</a:t>
                      </a:r>
                      <a:r>
                        <a:rPr lang="en-US" altLang="ja-JP" sz="1200" dirty="0">
                          <a:latin typeface="Meiryo UI" panose="020B0604030504040204" pitchFamily="34" charset="-128"/>
                          <a:ea typeface="Meiryo UI" panose="020B0604030504040204" pitchFamily="34" charset="-128"/>
                        </a:rPr>
                        <a:t>/</a:t>
                      </a:r>
                      <a:r>
                        <a:rPr lang="ja-JP" altLang="en-US" sz="1200">
                          <a:latin typeface="Meiryo UI" panose="020B0604030504040204" pitchFamily="34" charset="-128"/>
                          <a:ea typeface="Meiryo UI" panose="020B0604030504040204" pitchFamily="34" charset="-128"/>
                        </a:rPr>
                        <a:t>男性</a:t>
                      </a:r>
                      <a:r>
                        <a:rPr lang="en-US" altLang="ja-JP" sz="1200" dirty="0">
                          <a:latin typeface="Meiryo UI" panose="020B0604030504040204" pitchFamily="34" charset="-128"/>
                          <a:ea typeface="Meiryo UI" panose="020B0604030504040204" pitchFamily="34" charset="-128"/>
                        </a:rPr>
                        <a:t>0</a:t>
                      </a:r>
                      <a:r>
                        <a:rPr lang="ja-JP" altLang="en-US" sz="1200">
                          <a:latin typeface="Meiryo UI" panose="020B0604030504040204" pitchFamily="34" charset="-128"/>
                          <a:ea typeface="Meiryo UI" panose="020B0604030504040204" pitchFamily="34" charset="-128"/>
                        </a:rPr>
                        <a:t>名）</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ホーチミンシティ、ハノイ</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JP" sz="1200" dirty="0">
                          <a:latin typeface="Meiryo UI" panose="020B0604030504040204" pitchFamily="34" charset="-128"/>
                          <a:ea typeface="Meiryo UI" panose="020B0604030504040204" pitchFamily="34" charset="-128"/>
                        </a:rPr>
                        <a:t>留学</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1274546"/>
                  </a:ext>
                </a:extLst>
              </a:tr>
              <a:tr h="448028">
                <a:tc>
                  <a:txBody>
                    <a:bodyPr/>
                    <a:lstStyle/>
                    <a:p>
                      <a:pPr algn="ctr"/>
                      <a:r>
                        <a:rPr lang="en-JP" sz="1200" b="1" dirty="0">
                          <a:latin typeface="Meiryo UI" panose="020B0604030504040204" pitchFamily="34" charset="-128"/>
                          <a:ea typeface="Meiryo UI" panose="020B0604030504040204" pitchFamily="34" charset="-128"/>
                        </a:rPr>
                        <a:t>2022年</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b="1" dirty="0">
                          <a:latin typeface="Meiryo UI" panose="020B0604030504040204" pitchFamily="34" charset="-128"/>
                          <a:ea typeface="Meiryo UI" panose="020B0604030504040204" pitchFamily="34" charset="-128"/>
                        </a:rPr>
                        <a:t>5</a:t>
                      </a:r>
                      <a:r>
                        <a:rPr lang="ja-JP" altLang="en-US" sz="1200" b="1">
                          <a:latin typeface="Meiryo UI" panose="020B0604030504040204" pitchFamily="34" charset="-128"/>
                          <a:ea typeface="Meiryo UI" panose="020B0604030504040204" pitchFamily="34" charset="-128"/>
                        </a:rPr>
                        <a:t>名</a:t>
                      </a:r>
                      <a:r>
                        <a:rPr lang="ja-JP" altLang="en-US" sz="1200">
                          <a:latin typeface="Meiryo UI" panose="020B0604030504040204" pitchFamily="34" charset="-128"/>
                          <a:ea typeface="Meiryo UI" panose="020B0604030504040204" pitchFamily="34" charset="-128"/>
                        </a:rPr>
                        <a:t>（女性</a:t>
                      </a:r>
                      <a:r>
                        <a:rPr lang="en-US" altLang="ja-JP" sz="1200" dirty="0">
                          <a:latin typeface="Meiryo UI" panose="020B0604030504040204" pitchFamily="34" charset="-128"/>
                          <a:ea typeface="Meiryo UI" panose="020B0604030504040204" pitchFamily="34" charset="-128"/>
                        </a:rPr>
                        <a:t>5</a:t>
                      </a:r>
                      <a:r>
                        <a:rPr lang="ja-JP" altLang="en-US" sz="1200">
                          <a:latin typeface="Meiryo UI" panose="020B0604030504040204" pitchFamily="34" charset="-128"/>
                          <a:ea typeface="Meiryo UI" panose="020B0604030504040204" pitchFamily="34" charset="-128"/>
                        </a:rPr>
                        <a:t>名</a:t>
                      </a:r>
                      <a:r>
                        <a:rPr lang="en-US" altLang="ja-JP" sz="1200" dirty="0">
                          <a:latin typeface="Meiryo UI" panose="020B0604030504040204" pitchFamily="34" charset="-128"/>
                          <a:ea typeface="Meiryo UI" panose="020B0604030504040204" pitchFamily="34" charset="-128"/>
                        </a:rPr>
                        <a:t>/</a:t>
                      </a:r>
                      <a:r>
                        <a:rPr lang="ja-JP" altLang="en-US" sz="1200">
                          <a:latin typeface="Meiryo UI" panose="020B0604030504040204" pitchFamily="34" charset="-128"/>
                          <a:ea typeface="Meiryo UI" panose="020B0604030504040204" pitchFamily="34" charset="-128"/>
                        </a:rPr>
                        <a:t>男性</a:t>
                      </a:r>
                      <a:r>
                        <a:rPr lang="en-US" altLang="ja-JP" sz="1200" dirty="0">
                          <a:latin typeface="Meiryo UI" panose="020B0604030504040204" pitchFamily="34" charset="-128"/>
                          <a:ea typeface="Meiryo UI" panose="020B0604030504040204" pitchFamily="34" charset="-128"/>
                        </a:rPr>
                        <a:t>0</a:t>
                      </a:r>
                      <a:r>
                        <a:rPr lang="ja-JP" altLang="en-US" sz="1200">
                          <a:latin typeface="Meiryo UI" panose="020B0604030504040204" pitchFamily="34" charset="-128"/>
                          <a:ea typeface="Meiryo UI" panose="020B0604030504040204" pitchFamily="34" charset="-128"/>
                        </a:rPr>
                        <a:t>名）</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ハノイ</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留学</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475732"/>
                  </a:ext>
                </a:extLst>
              </a:tr>
              <a:tr h="448028">
                <a:tc>
                  <a:txBody>
                    <a:bodyPr/>
                    <a:lstStyle/>
                    <a:p>
                      <a:pPr algn="ctr"/>
                      <a:r>
                        <a:rPr lang="en-JP" sz="1200" b="1" dirty="0">
                          <a:latin typeface="Meiryo UI" panose="020B0604030504040204" pitchFamily="34" charset="-128"/>
                          <a:ea typeface="Meiryo UI" panose="020B0604030504040204" pitchFamily="34" charset="-128"/>
                        </a:rPr>
                        <a:t>2023年</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b="1" dirty="0">
                          <a:latin typeface="Meiryo UI" panose="020B0604030504040204" pitchFamily="34" charset="-128"/>
                          <a:ea typeface="Meiryo UI" panose="020B0604030504040204" pitchFamily="34" charset="-128"/>
                        </a:rPr>
                        <a:t>2</a:t>
                      </a:r>
                      <a:r>
                        <a:rPr lang="ja-JP" altLang="en-US" sz="1200" b="1">
                          <a:latin typeface="Meiryo UI" panose="020B0604030504040204" pitchFamily="34" charset="-128"/>
                          <a:ea typeface="Meiryo UI" panose="020B0604030504040204" pitchFamily="34" charset="-128"/>
                        </a:rPr>
                        <a:t>名</a:t>
                      </a:r>
                      <a:r>
                        <a:rPr lang="ja-JP" altLang="en-US" sz="1200">
                          <a:latin typeface="Meiryo UI" panose="020B0604030504040204" pitchFamily="34" charset="-128"/>
                          <a:ea typeface="Meiryo UI" panose="020B0604030504040204" pitchFamily="34" charset="-128"/>
                        </a:rPr>
                        <a:t>（女性</a:t>
                      </a:r>
                      <a:r>
                        <a:rPr lang="en-US" altLang="ja-JP" sz="1200" dirty="0">
                          <a:latin typeface="Meiryo UI" panose="020B0604030504040204" pitchFamily="34" charset="-128"/>
                          <a:ea typeface="Meiryo UI" panose="020B0604030504040204" pitchFamily="34" charset="-128"/>
                        </a:rPr>
                        <a:t>2</a:t>
                      </a:r>
                      <a:r>
                        <a:rPr lang="ja-JP" altLang="en-US" sz="1200">
                          <a:latin typeface="Meiryo UI" panose="020B0604030504040204" pitchFamily="34" charset="-128"/>
                          <a:ea typeface="Meiryo UI" panose="020B0604030504040204" pitchFamily="34" charset="-128"/>
                        </a:rPr>
                        <a:t>名</a:t>
                      </a:r>
                      <a:r>
                        <a:rPr lang="en-US" altLang="ja-JP" sz="1200" dirty="0">
                          <a:latin typeface="Meiryo UI" panose="020B0604030504040204" pitchFamily="34" charset="-128"/>
                          <a:ea typeface="Meiryo UI" panose="020B0604030504040204" pitchFamily="34" charset="-128"/>
                        </a:rPr>
                        <a:t>/</a:t>
                      </a:r>
                      <a:r>
                        <a:rPr lang="ja-JP" altLang="en-US" sz="1200">
                          <a:latin typeface="Meiryo UI" panose="020B0604030504040204" pitchFamily="34" charset="-128"/>
                          <a:ea typeface="Meiryo UI" panose="020B0604030504040204" pitchFamily="34" charset="-128"/>
                        </a:rPr>
                        <a:t>男性</a:t>
                      </a:r>
                      <a:r>
                        <a:rPr lang="en-US" altLang="ja-JP" sz="1200" dirty="0">
                          <a:latin typeface="Meiryo UI" panose="020B0604030504040204" pitchFamily="34" charset="-128"/>
                          <a:ea typeface="Meiryo UI" panose="020B0604030504040204" pitchFamily="34" charset="-128"/>
                        </a:rPr>
                        <a:t>0</a:t>
                      </a:r>
                      <a:r>
                        <a:rPr lang="ja-JP" altLang="en-US" sz="1200">
                          <a:latin typeface="Meiryo UI" panose="020B0604030504040204" pitchFamily="34" charset="-128"/>
                          <a:ea typeface="Meiryo UI" panose="020B0604030504040204" pitchFamily="34" charset="-128"/>
                        </a:rPr>
                        <a:t>名）</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ハノイ</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a:latin typeface="Meiryo UI" panose="020B0604030504040204" pitchFamily="34" charset="-128"/>
                          <a:ea typeface="Meiryo UI" panose="020B0604030504040204" pitchFamily="34" charset="-128"/>
                        </a:rPr>
                        <a:t>留学</a:t>
                      </a:r>
                      <a:endParaRPr lang="en-JP"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9071480"/>
                  </a:ext>
                </a:extLst>
              </a:tr>
              <a:tr h="448028">
                <a:tc>
                  <a:txBody>
                    <a:bodyPr/>
                    <a:lstStyle/>
                    <a:p>
                      <a:pPr algn="ctr"/>
                      <a:r>
                        <a:rPr lang="en-JP" sz="1400" b="1" dirty="0">
                          <a:latin typeface="Meiryo UI" panose="020B0604030504040204" pitchFamily="34" charset="-128"/>
                          <a:ea typeface="Meiryo UI" panose="020B0604030504040204" pitchFamily="34" charset="-128"/>
                        </a:rPr>
                        <a:t>合計</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JP" sz="1400" b="1" dirty="0">
                          <a:latin typeface="Meiryo UI" panose="020B0604030504040204" pitchFamily="34" charset="-128"/>
                          <a:ea typeface="Meiryo UI" panose="020B0604030504040204" pitchFamily="34" charset="-128"/>
                        </a:rPr>
                        <a:t>25名</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JP" sz="1400" b="1"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JP" sz="1400" b="1"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014083"/>
                  </a:ext>
                </a:extLst>
              </a:tr>
            </a:tbl>
          </a:graphicData>
        </a:graphic>
      </p:graphicFrame>
      <p:sp>
        <p:nvSpPr>
          <p:cNvPr id="3" name="Footer Placeholder 2">
            <a:extLst>
              <a:ext uri="{FF2B5EF4-FFF2-40B4-BE49-F238E27FC236}">
                <a16:creationId xmlns:a16="http://schemas.microsoft.com/office/drawing/2014/main" id="{621679F7-1770-2DCE-9903-332D4949F311}"/>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FED2B066-E54A-B8A4-A8FA-81B2EDDE40A8}"/>
              </a:ext>
            </a:extLst>
          </p:cNvPr>
          <p:cNvSpPr>
            <a:spLocks noGrp="1"/>
          </p:cNvSpPr>
          <p:nvPr>
            <p:ph type="sldNum" sz="quarter" idx="12"/>
          </p:nvPr>
        </p:nvSpPr>
        <p:spPr/>
        <p:txBody>
          <a:bodyPr/>
          <a:lstStyle/>
          <a:p>
            <a:fld id="{5E2883CD-35B5-2449-8471-2FC75F918209}" type="slidenum">
              <a:rPr lang="en-US" smtClean="0"/>
              <a:pPr/>
              <a:t>7</a:t>
            </a:fld>
            <a:endParaRPr lang="en-US"/>
          </a:p>
        </p:txBody>
      </p:sp>
      <p:sp>
        <p:nvSpPr>
          <p:cNvPr id="5" name="Title 4">
            <a:extLst>
              <a:ext uri="{FF2B5EF4-FFF2-40B4-BE49-F238E27FC236}">
                <a16:creationId xmlns:a16="http://schemas.microsoft.com/office/drawing/2014/main" id="{73A6D2CF-099D-EB6B-D89F-566D35F2950F}"/>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ベトナム人介護留学生受け入れ実績</a:t>
            </a:r>
          </a:p>
        </p:txBody>
      </p:sp>
    </p:spTree>
    <p:extLst>
      <p:ext uri="{BB962C8B-B14F-4D97-AF65-F5344CB8AC3E}">
        <p14:creationId xmlns:p14="http://schemas.microsoft.com/office/powerpoint/2010/main" val="113868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2. 介護職について</a:t>
            </a: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8</a:t>
            </a:fld>
            <a:endParaRPr lang="en-US"/>
          </a:p>
        </p:txBody>
      </p:sp>
    </p:spTree>
    <p:extLst>
      <p:ext uri="{BB962C8B-B14F-4D97-AF65-F5344CB8AC3E}">
        <p14:creationId xmlns:p14="http://schemas.microsoft.com/office/powerpoint/2010/main" val="300182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E37AF-74B7-91A2-C1B7-245120C549CE}"/>
              </a:ext>
            </a:extLst>
          </p:cNvPr>
          <p:cNvSpPr>
            <a:spLocks noGrp="1"/>
          </p:cNvSpPr>
          <p:nvPr>
            <p:ph idx="1"/>
          </p:nvPr>
        </p:nvSpPr>
        <p:spPr>
          <a:xfrm>
            <a:off x="467544" y="555526"/>
            <a:ext cx="8208144" cy="4032000"/>
          </a:xfrm>
        </p:spPr>
        <p:txBody>
          <a:bodyPr>
            <a:normAutofit fontScale="92500" lnSpcReduction="10000"/>
          </a:bodyPr>
          <a:lstStyle/>
          <a:p>
            <a:pPr marL="0" indent="0">
              <a:lnSpc>
                <a:spcPct val="150000"/>
              </a:lnSpc>
              <a:buNone/>
            </a:pPr>
            <a:r>
              <a:rPr lang="ja-JP" altLang="en-US" sz="1800">
                <a:latin typeface="Meiryo UI" panose="020B0604030504040204" pitchFamily="34" charset="-128"/>
                <a:ea typeface="Meiryo UI" panose="020B0604030504040204" pitchFamily="34" charset="-128"/>
              </a:rPr>
              <a:t>介護とは、身体的な制約や認知機能の低下によって日常生活に支障をきたす高齢者や障がい者を支援することを指します。</a:t>
            </a:r>
            <a:endParaRPr lang="en-US" altLang="ja-JP" sz="1800" dirty="0">
              <a:latin typeface="Meiryo UI" panose="020B0604030504040204" pitchFamily="34" charset="-128"/>
              <a:ea typeface="Meiryo UI" panose="020B0604030504040204" pitchFamily="34" charset="-128"/>
            </a:endParaRPr>
          </a:p>
          <a:p>
            <a:pPr marL="0" indent="0">
              <a:lnSpc>
                <a:spcPct val="150000"/>
              </a:lnSpc>
              <a:buNone/>
            </a:pPr>
            <a:r>
              <a:rPr lang="ja-JP" altLang="en-US" sz="1800">
                <a:latin typeface="Meiryo UI" panose="020B0604030504040204" pitchFamily="34" charset="-128"/>
                <a:ea typeface="Meiryo UI" panose="020B0604030504040204" pitchFamily="34" charset="-128"/>
              </a:rPr>
              <a:t>具体的には、</a:t>
            </a:r>
            <a:r>
              <a:rPr lang="ja-JP" altLang="en-US" sz="1800" b="1">
                <a:solidFill>
                  <a:srgbClr val="00B050"/>
                </a:solidFill>
                <a:latin typeface="Meiryo UI" panose="020B0604030504040204" pitchFamily="34" charset="-128"/>
                <a:ea typeface="Meiryo UI" panose="020B0604030504040204" pitchFamily="34" charset="-128"/>
              </a:rPr>
              <a:t>食事・排泄・入浴・衣更・移動などの身体的なケア</a:t>
            </a:r>
            <a:r>
              <a:rPr lang="ja-JP" altLang="en-US" sz="1800">
                <a:latin typeface="Meiryo UI" panose="020B0604030504040204" pitchFamily="34" charset="-128"/>
                <a:ea typeface="Meiryo UI" panose="020B0604030504040204" pitchFamily="34" charset="-128"/>
              </a:rPr>
              <a:t>や</a:t>
            </a:r>
            <a:r>
              <a:rPr lang="ja-JP" altLang="en-US" sz="1800" b="1">
                <a:solidFill>
                  <a:srgbClr val="00B050"/>
                </a:solidFill>
                <a:latin typeface="Meiryo UI" panose="020B0604030504040204" pitchFamily="34" charset="-128"/>
                <a:ea typeface="Meiryo UI" panose="020B0604030504040204" pitchFamily="34" charset="-128"/>
              </a:rPr>
              <a:t>日常生活の支援</a:t>
            </a:r>
            <a:r>
              <a:rPr lang="ja-JP" altLang="en-US" sz="1800">
                <a:latin typeface="Meiryo UI" panose="020B0604030504040204" pitchFamily="34" charset="-128"/>
                <a:ea typeface="Meiryo UI" panose="020B0604030504040204" pitchFamily="34" charset="-128"/>
              </a:rPr>
              <a:t>を行うことによって、利用者一人ひとりが自分らしく生きられるためにサポートする専門職です。</a:t>
            </a:r>
          </a:p>
          <a:p>
            <a:pPr marL="0" indent="0">
              <a:lnSpc>
                <a:spcPct val="150000"/>
              </a:lnSpc>
              <a:buNone/>
            </a:pPr>
            <a:endParaRPr lang="ja-JP" altLang="en-US" sz="1800">
              <a:latin typeface="Meiryo UI" panose="020B0604030504040204" pitchFamily="34" charset="-128"/>
              <a:ea typeface="Meiryo UI" panose="020B0604030504040204" pitchFamily="34" charset="-128"/>
            </a:endParaRPr>
          </a:p>
          <a:p>
            <a:pPr marL="0" indent="0">
              <a:lnSpc>
                <a:spcPct val="150000"/>
              </a:lnSpc>
              <a:buNone/>
            </a:pPr>
            <a:r>
              <a:rPr lang="ja-JP" altLang="en-US" sz="1800">
                <a:latin typeface="Meiryo UI" panose="020B0604030504040204" pitchFamily="34" charset="-128"/>
                <a:ea typeface="Meiryo UI" panose="020B0604030504040204" pitchFamily="34" charset="-128"/>
              </a:rPr>
              <a:t>また、介護は単に身体的なケアだけでなく、心理的なサポートも含みます。利用者とコミュニケーションを取りながら、</a:t>
            </a:r>
            <a:r>
              <a:rPr lang="ja-JP" altLang="en-US" sz="1800" b="1">
                <a:solidFill>
                  <a:srgbClr val="00B050"/>
                </a:solidFill>
                <a:latin typeface="Meiryo UI" panose="020B0604030504040204" pitchFamily="34" charset="-128"/>
                <a:ea typeface="Meiryo UI" panose="020B0604030504040204" pitchFamily="34" charset="-128"/>
              </a:rPr>
              <a:t>孤独感や不安を和らげる事も重要</a:t>
            </a:r>
            <a:r>
              <a:rPr lang="ja-JP" altLang="en-US" sz="1800">
                <a:latin typeface="Meiryo UI" panose="020B0604030504040204" pitchFamily="34" charset="-128"/>
                <a:ea typeface="Meiryo UI" panose="020B0604030504040204" pitchFamily="34" charset="-128"/>
              </a:rPr>
              <a:t>です。</a:t>
            </a:r>
          </a:p>
          <a:p>
            <a:pPr marL="0" indent="0">
              <a:lnSpc>
                <a:spcPct val="150000"/>
              </a:lnSpc>
              <a:buNone/>
            </a:pPr>
            <a:endParaRPr lang="ja-JP" altLang="en-US" sz="1800">
              <a:latin typeface="Meiryo UI" panose="020B0604030504040204" pitchFamily="34" charset="-128"/>
              <a:ea typeface="Meiryo UI" panose="020B0604030504040204" pitchFamily="34" charset="-128"/>
            </a:endParaRPr>
          </a:p>
          <a:p>
            <a:pPr marL="0" indent="0">
              <a:lnSpc>
                <a:spcPct val="150000"/>
              </a:lnSpc>
              <a:buNone/>
            </a:pPr>
            <a:r>
              <a:rPr lang="ja-JP" altLang="en-US" sz="1800">
                <a:latin typeface="Meiryo UI" panose="020B0604030504040204" pitchFamily="34" charset="-128"/>
                <a:ea typeface="Meiryo UI" panose="020B0604030504040204" pitchFamily="34" charset="-128"/>
              </a:rPr>
              <a:t>高齢化社会の進展に伴い、介護職の需要が年々高まっています。</a:t>
            </a:r>
            <a:endParaRPr lang="en-US" altLang="ja-JP" sz="1800" dirty="0">
              <a:latin typeface="Meiryo UI" panose="020B0604030504040204" pitchFamily="34" charset="-128"/>
              <a:ea typeface="Meiryo UI" panose="020B0604030504040204" pitchFamily="34" charset="-128"/>
            </a:endParaRPr>
          </a:p>
          <a:p>
            <a:pPr marL="0" indent="0">
              <a:lnSpc>
                <a:spcPct val="150000"/>
              </a:lnSpc>
              <a:buNone/>
            </a:pPr>
            <a:r>
              <a:rPr lang="ja-JP" altLang="en-US" sz="1800">
                <a:latin typeface="Meiryo UI" panose="020B0604030504040204" pitchFamily="34" charset="-128"/>
                <a:ea typeface="Meiryo UI" panose="020B0604030504040204" pitchFamily="34" charset="-128"/>
              </a:rPr>
              <a:t>介護職は</a:t>
            </a:r>
            <a:r>
              <a:rPr lang="ja-JP" altLang="en-US" sz="1800" b="1">
                <a:solidFill>
                  <a:srgbClr val="00B050"/>
                </a:solidFill>
                <a:latin typeface="Meiryo UI" panose="020B0604030504040204" pitchFamily="34" charset="-128"/>
                <a:ea typeface="Meiryo UI" panose="020B0604030504040204" pitchFamily="34" charset="-128"/>
              </a:rPr>
              <a:t>やりがいのある仕事</a:t>
            </a:r>
            <a:r>
              <a:rPr lang="ja-JP" altLang="en-US" sz="1800">
                <a:latin typeface="Meiryo UI" panose="020B0604030504040204" pitchFamily="34" charset="-128"/>
                <a:ea typeface="Meiryo UI" panose="020B0604030504040204" pitchFamily="34" charset="-128"/>
              </a:rPr>
              <a:t>であり、利用者の生活の質を向上させる貴重な職種です。</a:t>
            </a:r>
            <a:endParaRPr lang="en-JP" sz="1800"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309DC26A-660C-8325-D6A1-8DA00CC9A9B0}"/>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2F1A2FFD-0863-9948-863C-BBD04F4BD1EA}"/>
              </a:ext>
            </a:extLst>
          </p:cNvPr>
          <p:cNvSpPr>
            <a:spLocks noGrp="1"/>
          </p:cNvSpPr>
          <p:nvPr>
            <p:ph type="sldNum" sz="quarter" idx="12"/>
          </p:nvPr>
        </p:nvSpPr>
        <p:spPr/>
        <p:txBody>
          <a:bodyPr/>
          <a:lstStyle/>
          <a:p>
            <a:fld id="{5E2883CD-35B5-2449-8471-2FC75F918209}" type="slidenum">
              <a:rPr lang="en-US" smtClean="0"/>
              <a:pPr/>
              <a:t>9</a:t>
            </a:fld>
            <a:endParaRPr lang="en-US"/>
          </a:p>
        </p:txBody>
      </p:sp>
      <p:sp>
        <p:nvSpPr>
          <p:cNvPr id="5" name="Title 4">
            <a:extLst>
              <a:ext uri="{FF2B5EF4-FFF2-40B4-BE49-F238E27FC236}">
                <a16:creationId xmlns:a16="http://schemas.microsoft.com/office/drawing/2014/main" id="{9B5CF381-0213-9342-03CF-841B0E9DF9DD}"/>
              </a:ext>
            </a:extLst>
          </p:cNvPr>
          <p:cNvSpPr>
            <a:spLocks noGrp="1"/>
          </p:cNvSpPr>
          <p:nvPr>
            <p:ph type="title"/>
          </p:nvPr>
        </p:nvSpPr>
        <p:spPr/>
        <p:txBody>
          <a:bodyPr/>
          <a:lstStyle/>
          <a:p>
            <a:r>
              <a:rPr lang="en-JP" dirty="0"/>
              <a:t>介護職の概要</a:t>
            </a:r>
          </a:p>
        </p:txBody>
      </p:sp>
    </p:spTree>
    <p:extLst>
      <p:ext uri="{BB962C8B-B14F-4D97-AF65-F5344CB8AC3E}">
        <p14:creationId xmlns:p14="http://schemas.microsoft.com/office/powerpoint/2010/main" val="358340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tx1"/>
          </a:solidFill>
        </a:ln>
        <a:effectLst/>
      </a:spPr>
      <a:bodyPr rtlCol="0" anchor="ctr"/>
      <a:lstStyle>
        <a:defPPr algn="l">
          <a:defRPr sz="1400" dirty="0">
            <a:solidFill>
              <a:schemeClr val="tx1"/>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102881</TotalTime>
  <Words>950</Words>
  <Application>Microsoft Macintosh PowerPoint</Application>
  <PresentationFormat>On-screen Show (16:9)</PresentationFormat>
  <Paragraphs>175</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Meiryo UI</vt:lpstr>
      <vt:lpstr>游ゴシック</vt:lpstr>
      <vt:lpstr>Arial</vt:lpstr>
      <vt:lpstr>Calibri</vt:lpstr>
      <vt:lpstr>Office Theme</vt:lpstr>
      <vt:lpstr>千葉県留学生受入プログラムについて</vt:lpstr>
      <vt:lpstr>目次</vt:lpstr>
      <vt:lpstr>1. 創造会について</vt:lpstr>
      <vt:lpstr>PowerPoint Presentation</vt:lpstr>
      <vt:lpstr>施設一覧</vt:lpstr>
      <vt:lpstr>PowerPoint Presentation</vt:lpstr>
      <vt:lpstr>ベトナム人介護留学生受け入れ実績</vt:lpstr>
      <vt:lpstr>2. 介護職について</vt:lpstr>
      <vt:lpstr>介護職の概要</vt:lpstr>
      <vt:lpstr>3. プログラムについて</vt:lpstr>
      <vt:lpstr>創造会の独自支援について</vt:lpstr>
      <vt:lpstr>スケジュールについて</vt:lpstr>
      <vt:lpstr>アルバイトについて</vt:lpstr>
      <vt:lpstr>4. 将来の展望について</vt:lpstr>
      <vt:lpstr>介護職の展望について</vt:lpstr>
      <vt:lpstr>5. 先輩からのメッセージ</vt:lpstr>
      <vt:lpstr>PowerPoint Presentation</vt:lpstr>
    </vt:vector>
  </TitlesOfParts>
  <Company>SSIER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SHINJI YAMAMOTO</dc:creator>
  <cp:lastModifiedBy>Shinji YAMAMOTO</cp:lastModifiedBy>
  <cp:revision>3913</cp:revision>
  <cp:lastPrinted>2022-05-22T16:30:38Z</cp:lastPrinted>
  <dcterms:created xsi:type="dcterms:W3CDTF">2017-03-20T11:42:26Z</dcterms:created>
  <dcterms:modified xsi:type="dcterms:W3CDTF">2023-07-28T05:57:46Z</dcterms:modified>
</cp:coreProperties>
</file>